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
      <p:font typeface="Inter"/>
      <p:regular r:id="rId20"/>
      <p:bold r:id="rId21"/>
      <p:italic r:id="rId22"/>
      <p:boldItalic r:id="rId23"/>
    </p:embeddedFont>
    <p:embeddedFont>
      <p:font typeface="Roboto Mono"/>
      <p:regular r:id="rId24"/>
      <p:bold r:id="rId25"/>
      <p:italic r:id="rId26"/>
      <p:boldItalic r:id="rId27"/>
    </p:embeddedFont>
    <p:embeddedFont>
      <p:font typeface="Inter Medium"/>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Inter-italic.fntdata"/><Relationship Id="rId21" Type="http://schemas.openxmlformats.org/officeDocument/2006/relationships/font" Target="fonts/Inter-bold.fntdata"/><Relationship Id="rId24" Type="http://schemas.openxmlformats.org/officeDocument/2006/relationships/font" Target="fonts/RobotoMono-regular.fntdata"/><Relationship Id="rId23"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ono-italic.fntdata"/><Relationship Id="rId25" Type="http://schemas.openxmlformats.org/officeDocument/2006/relationships/font" Target="fonts/RobotoMono-bold.fntdata"/><Relationship Id="rId28" Type="http://schemas.openxmlformats.org/officeDocument/2006/relationships/font" Target="fonts/InterMedium-regular.fntdata"/><Relationship Id="rId27"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Medium-boldItalic.fntdata"/><Relationship Id="rId30" Type="http://schemas.openxmlformats.org/officeDocument/2006/relationships/font" Target="fonts/InterMedium-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9e30553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9e3055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9e305536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9e305536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Larkin</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800">
                <a:solidFill>
                  <a:schemeClr val="dk1"/>
                </a:solidFill>
                <a:latin typeface="Inter"/>
                <a:ea typeface="Inter"/>
                <a:cs typeface="Inter"/>
                <a:sym typeface="Inter"/>
              </a:rPr>
              <a:t>Our goal was to design a functional FPGA interface in which we could recreate the classic video game “Snake”.</a:t>
            </a:r>
            <a:endParaRPr sz="1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 sz="1800">
                <a:solidFill>
                  <a:schemeClr val="dk1"/>
                </a:solidFill>
                <a:latin typeface="Inter"/>
                <a:ea typeface="Inter"/>
                <a:cs typeface="Inter"/>
                <a:sym typeface="Inter"/>
              </a:rPr>
              <a:t>In real life, this game could be used for entertainment, killing time, or testing motor skills and reflex time. The game can be understood without instructions and is quick enough that it only takes a few seconds to start strategizing approaches to beat the game. This game does not have a language barrier or any coding experience necessary to play.</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9e305536c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9e305536c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9e305536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9e305536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JORGE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19e305536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19e305536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1D35"/>
                </a:solidFill>
                <a:highlight>
                  <a:srgbClr val="FFFFFF"/>
                </a:highlight>
                <a:latin typeface="Roboto"/>
                <a:ea typeface="Roboto"/>
                <a:cs typeface="Roboto"/>
                <a:sym typeface="Roboto"/>
              </a:rPr>
              <a:t>"HSync" stands for "Horizontal Sync" and "VSync" stands for "Vertical Sync"; these are signals used to synchronize the timing of a video display, ensuring that the monitor accurately displays each pixel line by coordinating the horizontal and vertical scanning process with the data being sent from the graphics card.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9e305536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9e305536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Screen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400"/>
              </a:spcBef>
              <a:spcAft>
                <a:spcPts val="0"/>
              </a:spcAft>
              <a:buNone/>
            </a:pPr>
            <a:r>
              <a:rPr b="1" lang="en" sz="1300">
                <a:solidFill>
                  <a:schemeClr val="dk1"/>
                </a:solidFill>
              </a:rPr>
              <a:t>How It Works Together:</a:t>
            </a:r>
            <a:endParaRPr b="1" sz="1300">
              <a:solidFill>
                <a:schemeClr val="dk1"/>
              </a:solidFill>
            </a:endParaRPr>
          </a:p>
          <a:p>
            <a:pPr indent="0" lvl="0" marL="0" rtl="0" algn="l">
              <a:lnSpc>
                <a:spcPct val="115000"/>
              </a:lnSpc>
              <a:spcBef>
                <a:spcPts val="1400"/>
              </a:spcBef>
              <a:spcAft>
                <a:spcPts val="0"/>
              </a:spcAft>
              <a:buNone/>
            </a:pPr>
            <a:r>
              <a:rPr b="1" lang="en" sz="1300">
                <a:solidFill>
                  <a:schemeClr val="dk1"/>
                </a:solidFill>
              </a:rPr>
              <a:t>Entire code is designed to tell us whether or not the player has done an action that causes them to lose</a:t>
            </a:r>
            <a:endParaRPr b="1"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3 main parts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Wall Collision: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wall_collision</a:t>
            </a:r>
            <a:r>
              <a:rPr lang="en">
                <a:solidFill>
                  <a:schemeClr val="dk1"/>
                </a:solidFill>
              </a:rPr>
              <a:t> is checked on every clock cycle and indicates if a pixel lies within the game border for rendering purposes.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Self-Collision Detection: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 the snake moves, its head position is constantly compared to its body segments stored in </a:t>
            </a:r>
            <a:r>
              <a:rPr lang="en">
                <a:solidFill>
                  <a:srgbClr val="188038"/>
                </a:solidFill>
                <a:latin typeface="Roboto Mono"/>
                <a:ea typeface="Roboto Mono"/>
                <a:cs typeface="Roboto Mono"/>
                <a:sym typeface="Roboto Mono"/>
              </a:rPr>
              <a:t>body_x</a:t>
            </a:r>
            <a:r>
              <a:rPr lang="en">
                <a:solidFill>
                  <a:schemeClr val="dk1"/>
                </a:solidFill>
              </a:rPr>
              <a:t> and </a:t>
            </a:r>
            <a:r>
              <a:rPr lang="en">
                <a:solidFill>
                  <a:srgbClr val="188038"/>
                </a:solidFill>
                <a:latin typeface="Roboto Mono"/>
                <a:ea typeface="Roboto Mono"/>
                <a:cs typeface="Roboto Mono"/>
                <a:sym typeface="Roboto Mono"/>
              </a:rPr>
              <a:t>body_y</a:t>
            </a:r>
            <a:r>
              <a:rPr lang="en">
                <a:solidFill>
                  <a:schemeClr val="dk1"/>
                </a:solidFill>
              </a:rPr>
              <a:t>. If the head matches any body segment that is gained as the score counter goes up, it indicates a self-collision.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Game-Over Determination: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game_over_flag</a:t>
            </a:r>
            <a:r>
              <a:rPr lang="en">
                <a:solidFill>
                  <a:schemeClr val="dk1"/>
                </a:solidFill>
              </a:rPr>
              <a:t> combines the results of the wall collision checks and self-collision checks to decide if the game has ended.</a:t>
            </a:r>
            <a:endParaRPr>
              <a:solidFill>
                <a:schemeClr val="dk1"/>
              </a:solidFill>
            </a:endParaRPr>
          </a:p>
          <a:p>
            <a:pPr indent="0" lvl="0" marL="0" rtl="0" algn="l">
              <a:spcBef>
                <a:spcPts val="1200"/>
              </a:spcBef>
              <a:spcAft>
                <a:spcPts val="0"/>
              </a:spcAft>
              <a:buNone/>
            </a:pPr>
            <a:r>
              <a:t/>
            </a:r>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Inputs: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clk</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snake_length</a:t>
            </a:r>
            <a:r>
              <a:rPr lang="en">
                <a:solidFill>
                  <a:schemeClr val="dk1"/>
                </a:solidFill>
              </a:rPr>
              <a:t> (8 bits):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Represents the current length of the snake, corresponding to how many body segments the snake has. Each segment occupies a part of the </a:t>
            </a:r>
            <a:r>
              <a:rPr lang="en">
                <a:solidFill>
                  <a:srgbClr val="188038"/>
                </a:solidFill>
                <a:latin typeface="Roboto Mono"/>
                <a:ea typeface="Roboto Mono"/>
                <a:cs typeface="Roboto Mono"/>
                <a:sym typeface="Roboto Mono"/>
              </a:rPr>
              <a:t>body_x</a:t>
            </a:r>
            <a:r>
              <a:rPr lang="en">
                <a:solidFill>
                  <a:schemeClr val="dk1"/>
                </a:solidFill>
              </a:rPr>
              <a:t> and </a:t>
            </a:r>
            <a:r>
              <a:rPr lang="en">
                <a:solidFill>
                  <a:srgbClr val="188038"/>
                </a:solidFill>
                <a:latin typeface="Roboto Mono"/>
                <a:ea typeface="Roboto Mono"/>
                <a:cs typeface="Roboto Mono"/>
                <a:sym typeface="Roboto Mono"/>
              </a:rPr>
              <a:t>body_y</a:t>
            </a:r>
            <a:r>
              <a:rPr lang="en">
                <a:solidFill>
                  <a:schemeClr val="dk1"/>
                </a:solidFill>
              </a:rPr>
              <a:t> arrays.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head_x</a:t>
            </a:r>
            <a:r>
              <a:rPr b="1" lang="en">
                <a:solidFill>
                  <a:schemeClr val="dk1"/>
                </a:solidFill>
              </a:rPr>
              <a:t> and </a:t>
            </a:r>
            <a:r>
              <a:rPr b="1" lang="en">
                <a:solidFill>
                  <a:srgbClr val="188038"/>
                </a:solidFill>
                <a:latin typeface="Roboto Mono"/>
                <a:ea typeface="Roboto Mono"/>
                <a:cs typeface="Roboto Mono"/>
                <a:sym typeface="Roboto Mono"/>
              </a:rPr>
              <a:t>head_y</a:t>
            </a:r>
            <a:r>
              <a:rPr lang="en">
                <a:solidFill>
                  <a:schemeClr val="dk1"/>
                </a:solidFill>
              </a:rPr>
              <a:t> (10 bits each):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coordinates of the snake’s head in the game grid. These values track the snake’s position in the game.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body_x</a:t>
            </a:r>
            <a:r>
              <a:rPr b="1" lang="en">
                <a:solidFill>
                  <a:schemeClr val="dk1"/>
                </a:solidFill>
              </a:rPr>
              <a:t> and </a:t>
            </a:r>
            <a:r>
              <a:rPr b="1" lang="en">
                <a:solidFill>
                  <a:srgbClr val="188038"/>
                </a:solidFill>
                <a:latin typeface="Roboto Mono"/>
                <a:ea typeface="Roboto Mono"/>
                <a:cs typeface="Roboto Mono"/>
                <a:sym typeface="Roboto Mono"/>
              </a:rPr>
              <a:t>body_y</a:t>
            </a:r>
            <a:r>
              <a:rPr lang="en">
                <a:solidFill>
                  <a:schemeClr val="dk1"/>
                </a:solidFill>
              </a:rPr>
              <a:t> (200 bits each):</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store the X and Y coordinates of all the snake's body segments, divided into 10-bit sections for each segment.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5. </a:t>
            </a:r>
            <a:r>
              <a:rPr b="1" lang="en">
                <a:solidFill>
                  <a:srgbClr val="188038"/>
                </a:solidFill>
                <a:latin typeface="Roboto Mono"/>
                <a:ea typeface="Roboto Mono"/>
                <a:cs typeface="Roboto Mono"/>
                <a:sym typeface="Roboto Mono"/>
              </a:rPr>
              <a:t>pixel_x</a:t>
            </a:r>
            <a:r>
              <a:rPr b="1" lang="en">
                <a:solidFill>
                  <a:schemeClr val="dk1"/>
                </a:solidFill>
              </a:rPr>
              <a:t> and </a:t>
            </a:r>
            <a:r>
              <a:rPr b="1" lang="en">
                <a:solidFill>
                  <a:srgbClr val="188038"/>
                </a:solidFill>
                <a:latin typeface="Roboto Mono"/>
                <a:ea typeface="Roboto Mono"/>
                <a:cs typeface="Roboto Mono"/>
                <a:sym typeface="Roboto Mono"/>
              </a:rPr>
              <a:t>pixel_y</a:t>
            </a:r>
            <a:r>
              <a:rPr lang="en">
                <a:solidFill>
                  <a:schemeClr val="dk1"/>
                </a:solidFill>
              </a:rPr>
              <a:t> (10 bits each):</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The current X and Y positions of a pixel being processed,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Outputs: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game_over_flag</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flag that becomes </a:t>
            </a:r>
            <a:r>
              <a:rPr lang="en">
                <a:solidFill>
                  <a:srgbClr val="188038"/>
                </a:solidFill>
                <a:latin typeface="Roboto Mono"/>
                <a:ea typeface="Roboto Mono"/>
                <a:cs typeface="Roboto Mono"/>
                <a:sym typeface="Roboto Mono"/>
              </a:rPr>
              <a:t>1</a:t>
            </a:r>
            <a:r>
              <a:rPr lang="en">
                <a:solidFill>
                  <a:schemeClr val="dk1"/>
                </a:solidFill>
              </a:rPr>
              <a:t> (true) if the game is over, indicating a collision event (with the wall or the snake's body).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rgbClr val="188038"/>
                </a:solidFill>
                <a:latin typeface="Roboto Mono"/>
                <a:ea typeface="Roboto Mono"/>
                <a:cs typeface="Roboto Mono"/>
                <a:sym typeface="Roboto Mono"/>
              </a:rPr>
              <a:t>wall_collision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signal that becomes </a:t>
            </a:r>
            <a:r>
              <a:rPr lang="en">
                <a:solidFill>
                  <a:srgbClr val="188038"/>
                </a:solidFill>
                <a:latin typeface="Roboto Mono"/>
                <a:ea typeface="Roboto Mono"/>
                <a:cs typeface="Roboto Mono"/>
                <a:sym typeface="Roboto Mono"/>
              </a:rPr>
              <a:t>1</a:t>
            </a:r>
            <a:r>
              <a:rPr lang="en">
                <a:solidFill>
                  <a:schemeClr val="dk1"/>
                </a:solidFill>
              </a:rPr>
              <a:t> if the snake’s head collides with the border of the game screen.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Internal Logic:</a:t>
            </a:r>
            <a:endParaRPr b="1" sz="1300">
              <a:solidFill>
                <a:schemeClr val="dk1"/>
              </a:solidFill>
            </a:endParaRPr>
          </a:p>
          <a:p>
            <a:pPr indent="0" lvl="0" marL="0" rtl="0" algn="l">
              <a:spcBef>
                <a:spcPts val="400"/>
              </a:spcBef>
              <a:spcAft>
                <a:spcPts val="0"/>
              </a:spcAft>
              <a:buNone/>
            </a:pPr>
            <a:r>
              <a:rPr lang="en">
                <a:solidFill>
                  <a:srgbClr val="188038"/>
                </a:solidFill>
                <a:latin typeface="Roboto Mono"/>
                <a:ea typeface="Roboto Mono"/>
                <a:cs typeface="Roboto Mono"/>
                <a:sym typeface="Roboto Mono"/>
              </a:rPr>
              <a:t>wall_collision &lt;= (pixel_x &lt; 10 || (pixel_x &gt; 630 &amp;&amp; pixel_x &lt; 640) ||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pixel_y &lt; 10 || (pixel_y &gt; 470 &amp;&amp; pixel_y &lt; 480));</a:t>
            </a:r>
            <a:endParaRPr>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checks if the current pixel (used for VGA rendering) lies within the border of the game grid.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We are going to change the borders, but for now b</a:t>
            </a:r>
            <a:r>
              <a:rPr lang="en">
                <a:solidFill>
                  <a:schemeClr val="dk1"/>
                </a:solidFill>
              </a:rPr>
              <a:t>orders are defined as: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left wall: </a:t>
            </a:r>
            <a:r>
              <a:rPr lang="en">
                <a:solidFill>
                  <a:srgbClr val="188038"/>
                </a:solidFill>
                <a:latin typeface="Roboto Mono"/>
                <a:ea typeface="Roboto Mono"/>
                <a:cs typeface="Roboto Mono"/>
                <a:sym typeface="Roboto Mono"/>
              </a:rPr>
              <a:t>pixel_x &lt; 10</a:t>
            </a:r>
            <a:endParaRPr>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right wall: </a:t>
            </a:r>
            <a:r>
              <a:rPr lang="en">
                <a:solidFill>
                  <a:srgbClr val="188038"/>
                </a:solidFill>
                <a:latin typeface="Roboto Mono"/>
                <a:ea typeface="Roboto Mono"/>
                <a:cs typeface="Roboto Mono"/>
                <a:sym typeface="Roboto Mono"/>
              </a:rPr>
              <a:t>(pixel_x &gt; 630 &amp;&amp; pixel_x &lt; 640)</a:t>
            </a:r>
            <a:endParaRPr>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top wall: </a:t>
            </a:r>
            <a:r>
              <a:rPr lang="en">
                <a:solidFill>
                  <a:srgbClr val="188038"/>
                </a:solidFill>
                <a:latin typeface="Roboto Mono"/>
                <a:ea typeface="Roboto Mono"/>
                <a:cs typeface="Roboto Mono"/>
                <a:sym typeface="Roboto Mono"/>
              </a:rPr>
              <a:t>pixel_y &lt; 10</a:t>
            </a:r>
            <a:endParaRPr>
              <a:solidFill>
                <a:srgbClr val="188038"/>
              </a:solidFill>
              <a:latin typeface="Roboto Mono"/>
              <a:ea typeface="Roboto Mono"/>
              <a:cs typeface="Roboto Mono"/>
              <a:sym typeface="Roboto Mono"/>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The bottom wall: </a:t>
            </a:r>
            <a:r>
              <a:rPr lang="en">
                <a:solidFill>
                  <a:srgbClr val="188038"/>
                </a:solidFill>
                <a:latin typeface="Roboto Mono"/>
                <a:ea typeface="Roboto Mono"/>
                <a:cs typeface="Roboto Mono"/>
                <a:sym typeface="Roboto Mono"/>
              </a:rPr>
              <a:t>(pixel_y &gt; 470 &amp;&amp; pixel_y &lt; 480)</a:t>
            </a:r>
            <a:endParaRPr>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n">
                <a:solidFill>
                  <a:srgbClr val="188038"/>
                </a:solidFill>
                <a:latin typeface="Roboto Mono"/>
                <a:ea typeface="Roboto Mono"/>
                <a:cs typeface="Roboto Mono"/>
                <a:sym typeface="Roboto Mono"/>
              </a:rPr>
              <a:t>self_collision</a:t>
            </a:r>
            <a:r>
              <a:rPr b="1" lang="en">
                <a:solidFill>
                  <a:schemeClr val="dk1"/>
                </a:solidFill>
              </a:rPr>
              <a:t> Logic:</a:t>
            </a:r>
            <a:br>
              <a:rPr b="1" lang="en">
                <a:solidFill>
                  <a:schemeClr val="dk1"/>
                </a:solidFill>
              </a:rPr>
            </a:br>
            <a:r>
              <a:rPr lang="en">
                <a:solidFill>
                  <a:schemeClr val="dk1"/>
                </a:solidFill>
              </a:rPr>
              <a:t>verilog</a:t>
            </a:r>
            <a:br>
              <a:rPr lang="en">
                <a:solidFill>
                  <a:schemeClr val="dk1"/>
                </a:solidFill>
              </a:rPr>
            </a:br>
            <a:r>
              <a:rPr lang="en">
                <a:solidFill>
                  <a:schemeClr val="dk1"/>
                </a:solidFill>
              </a:rPr>
              <a:t>Copy code</a:t>
            </a:r>
            <a:br>
              <a:rPr lang="en">
                <a:solidFill>
                  <a:schemeClr val="dk1"/>
                </a:solidFill>
              </a:rPr>
            </a:br>
            <a:r>
              <a:rPr lang="en">
                <a:solidFill>
                  <a:srgbClr val="188038"/>
                </a:solidFill>
                <a:latin typeface="Roboto Mono"/>
                <a:ea typeface="Roboto Mono"/>
                <a:cs typeface="Roboto Mono"/>
                <a:sym typeface="Roboto Mono"/>
              </a:rPr>
              <a:t>self_collision = ((head_x == body_x[29:20] &amp;&amp; head_y == body_y[29:20] &amp;&amp; (snake_length &gt; 8'd0)) ||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(head_x == body_x[39:30] &amp;&amp; head_y == body_y[39:30] &amp;&amp; (snake_length &gt; 8'd1))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(head_x == body_x[199:190] &amp;&amp; head_y == body_y[199:190] &amp;&amp; (snake_length &gt; 8'd17)));</a:t>
            </a:r>
            <a:endParaRPr>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block checks if the snake’s head has collided with any of its body segments.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Each condition compares the head’s X and Y coordinates (</a:t>
            </a:r>
            <a:r>
              <a:rPr lang="en">
                <a:solidFill>
                  <a:srgbClr val="188038"/>
                </a:solidFill>
                <a:latin typeface="Roboto Mono"/>
                <a:ea typeface="Roboto Mono"/>
                <a:cs typeface="Roboto Mono"/>
                <a:sym typeface="Roboto Mono"/>
              </a:rPr>
              <a:t>head_x</a:t>
            </a:r>
            <a:r>
              <a:rPr lang="en">
                <a:solidFill>
                  <a:schemeClr val="dk1"/>
                </a:solidFill>
              </a:rPr>
              <a:t> and </a:t>
            </a:r>
            <a:r>
              <a:rPr lang="en">
                <a:solidFill>
                  <a:srgbClr val="188038"/>
                </a:solidFill>
                <a:latin typeface="Roboto Mono"/>
                <a:ea typeface="Roboto Mono"/>
                <a:cs typeface="Roboto Mono"/>
                <a:sym typeface="Roboto Mono"/>
              </a:rPr>
              <a:t>head_y</a:t>
            </a:r>
            <a:r>
              <a:rPr lang="en">
                <a:solidFill>
                  <a:schemeClr val="dk1"/>
                </a:solidFill>
              </a:rPr>
              <a:t>) to the coordinates of a body segment (</a:t>
            </a:r>
            <a:r>
              <a:rPr lang="en">
                <a:solidFill>
                  <a:srgbClr val="188038"/>
                </a:solidFill>
                <a:latin typeface="Roboto Mono"/>
                <a:ea typeface="Roboto Mono"/>
                <a:cs typeface="Roboto Mono"/>
                <a:sym typeface="Roboto Mono"/>
              </a:rPr>
              <a:t>body_x[...]</a:t>
            </a:r>
            <a:r>
              <a:rPr lang="en">
                <a:solidFill>
                  <a:schemeClr val="dk1"/>
                </a:solidFill>
              </a:rPr>
              <a:t> and </a:t>
            </a:r>
            <a:r>
              <a:rPr lang="en">
                <a:solidFill>
                  <a:srgbClr val="188038"/>
                </a:solidFill>
                <a:latin typeface="Roboto Mono"/>
                <a:ea typeface="Roboto Mono"/>
                <a:cs typeface="Roboto Mono"/>
                <a:sym typeface="Roboto Mono"/>
              </a:rPr>
              <a:t>body_y[...]</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a:t>
            </a:r>
            <a:r>
              <a:rPr lang="en">
                <a:solidFill>
                  <a:srgbClr val="188038"/>
                </a:solidFill>
                <a:latin typeface="Roboto Mono"/>
                <a:ea typeface="Roboto Mono"/>
                <a:cs typeface="Roboto Mono"/>
                <a:sym typeface="Roboto Mono"/>
              </a:rPr>
              <a:t>snake_length</a:t>
            </a:r>
            <a:r>
              <a:rPr lang="en">
                <a:solidFill>
                  <a:schemeClr val="dk1"/>
                </a:solidFill>
              </a:rPr>
              <a:t> ensures the logic only checks valid body segments (for example, if the snake has 5 segments, it won’t compare with segments 6-18).</a:t>
            </a:r>
            <a:endParaRPr>
              <a:solidFill>
                <a:schemeClr val="dk1"/>
              </a:solidFill>
            </a:endParaRPr>
          </a:p>
          <a:p>
            <a:pPr indent="0" lvl="0" marL="0" rtl="0" algn="l">
              <a:spcBef>
                <a:spcPts val="1200"/>
              </a:spcBef>
              <a:spcAft>
                <a:spcPts val="0"/>
              </a:spcAft>
              <a:buNone/>
            </a:pPr>
            <a:r>
              <a:rPr b="1" lang="en">
                <a:solidFill>
                  <a:srgbClr val="188038"/>
                </a:solidFill>
                <a:latin typeface="Roboto Mono"/>
                <a:ea typeface="Roboto Mono"/>
                <a:cs typeface="Roboto Mono"/>
                <a:sym typeface="Roboto Mono"/>
              </a:rPr>
              <a:t>game_over_flag</a:t>
            </a:r>
            <a:r>
              <a:rPr b="1" lang="en">
                <a:solidFill>
                  <a:schemeClr val="dk1"/>
                </a:solidFill>
              </a:rPr>
              <a:t> Logic:</a:t>
            </a:r>
            <a:br>
              <a:rPr b="1" lang="en">
                <a:solidFill>
                  <a:schemeClr val="dk1"/>
                </a:solidFill>
              </a:rPr>
            </a:br>
            <a:r>
              <a:rPr lang="en">
                <a:solidFill>
                  <a:schemeClr val="dk1"/>
                </a:solidFill>
              </a:rPr>
              <a:t>verilog</a:t>
            </a:r>
            <a:br>
              <a:rPr lang="en">
                <a:solidFill>
                  <a:schemeClr val="dk1"/>
                </a:solidFill>
              </a:rPr>
            </a:br>
            <a:r>
              <a:rPr lang="en">
                <a:solidFill>
                  <a:schemeClr val="dk1"/>
                </a:solidFill>
              </a:rPr>
              <a:t>Copy code</a:t>
            </a:r>
            <a:br>
              <a:rPr lang="en">
                <a:solidFill>
                  <a:schemeClr val="dk1"/>
                </a:solidFill>
              </a:rPr>
            </a:br>
            <a:r>
              <a:rPr lang="en">
                <a:solidFill>
                  <a:srgbClr val="188038"/>
                </a:solidFill>
                <a:latin typeface="Roboto Mono"/>
                <a:ea typeface="Roboto Mono"/>
                <a:cs typeface="Roboto Mono"/>
                <a:sym typeface="Roboto Mono"/>
              </a:rPr>
              <a:t>if (self_collision || head_x &gt; 640 || head_x &lt; 0 || head_y &gt; 480 || head_y &lt; 0)</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game_over_flag &lt;= 1;</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else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    game_over_flag &lt;= 0;</a:t>
            </a:r>
            <a:endParaRPr>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AutoNum type="arabicPeriod"/>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block determines the game-over condition: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If the snake’s head collides with the game border (</a:t>
            </a:r>
            <a:r>
              <a:rPr lang="en">
                <a:solidFill>
                  <a:srgbClr val="188038"/>
                </a:solidFill>
                <a:latin typeface="Roboto Mono"/>
                <a:ea typeface="Roboto Mono"/>
                <a:cs typeface="Roboto Mono"/>
                <a:sym typeface="Roboto Mono"/>
              </a:rPr>
              <a:t>head_x &gt; 640</a:t>
            </a:r>
            <a:r>
              <a:rPr lang="en">
                <a:solidFill>
                  <a:schemeClr val="dk1"/>
                </a:solidFill>
              </a:rPr>
              <a:t>, </a:t>
            </a:r>
            <a:r>
              <a:rPr lang="en">
                <a:solidFill>
                  <a:srgbClr val="188038"/>
                </a:solidFill>
                <a:latin typeface="Roboto Mono"/>
                <a:ea typeface="Roboto Mono"/>
                <a:cs typeface="Roboto Mono"/>
                <a:sym typeface="Roboto Mono"/>
              </a:rPr>
              <a:t>head_x &lt; 0</a:t>
            </a:r>
            <a:r>
              <a:rPr lang="en">
                <a:solidFill>
                  <a:schemeClr val="dk1"/>
                </a:solidFill>
              </a:rPr>
              <a:t>, etc.).</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If the snake’s head collides with its body (</a:t>
            </a:r>
            <a:r>
              <a:rPr lang="en">
                <a:solidFill>
                  <a:srgbClr val="188038"/>
                </a:solidFill>
                <a:latin typeface="Roboto Mono"/>
                <a:ea typeface="Roboto Mono"/>
                <a:cs typeface="Roboto Mono"/>
                <a:sym typeface="Roboto Mono"/>
              </a:rPr>
              <a:t>self_collision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any of these conditions are true, the </a:t>
            </a:r>
            <a:r>
              <a:rPr lang="en">
                <a:solidFill>
                  <a:srgbClr val="188038"/>
                </a:solidFill>
                <a:latin typeface="Roboto Mono"/>
                <a:ea typeface="Roboto Mono"/>
                <a:cs typeface="Roboto Mono"/>
                <a:sym typeface="Roboto Mono"/>
              </a:rPr>
              <a:t>game_over_flag</a:t>
            </a:r>
            <a:r>
              <a:rPr lang="en">
                <a:solidFill>
                  <a:schemeClr val="dk1"/>
                </a:solidFill>
              </a:rPr>
              <a:t> is set to </a:t>
            </a:r>
            <a:r>
              <a:rPr lang="en">
                <a:solidFill>
                  <a:srgbClr val="188038"/>
                </a:solidFill>
                <a:latin typeface="Roboto Mono"/>
                <a:ea typeface="Roboto Mono"/>
                <a:cs typeface="Roboto Mono"/>
                <a:sym typeface="Roboto Mono"/>
              </a:rPr>
              <a:t>1</a:t>
            </a:r>
            <a:r>
              <a:rPr lang="en">
                <a:solidFill>
                  <a:schemeClr val="dk1"/>
                </a:solidFill>
              </a:rPr>
              <a:t>, signaling the end of the game.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9e305536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9e305536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Larkin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19e305536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19e305536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aaed12205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aaed12205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54" name="Shape 54"/>
        <p:cNvGrpSpPr/>
        <p:nvPr/>
      </p:nvGrpSpPr>
      <p:grpSpPr>
        <a:xfrm>
          <a:off x="0" y="0"/>
          <a:ext cx="0" cy="0"/>
          <a:chOff x="0" y="0"/>
          <a:chExt cx="0" cy="0"/>
        </a:xfrm>
      </p:grpSpPr>
      <p:sp>
        <p:nvSpPr>
          <p:cNvPr id="55" name="Google Shape;55;p1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56" name="Google Shape;56;p14"/>
          <p:cNvSpPr/>
          <p:nvPr>
            <p:ph idx="3" type="pic"/>
          </p:nvPr>
        </p:nvSpPr>
        <p:spPr>
          <a:xfrm>
            <a:off x="226525" y="2975750"/>
            <a:ext cx="4458900" cy="1941300"/>
          </a:xfrm>
          <a:prstGeom prst="rect">
            <a:avLst/>
          </a:prstGeom>
          <a:noFill/>
          <a:ln>
            <a:noFill/>
          </a:ln>
        </p:spPr>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60" name="Shape 60"/>
        <p:cNvGrpSpPr/>
        <p:nvPr/>
      </p:nvGrpSpPr>
      <p:grpSpPr>
        <a:xfrm>
          <a:off x="0" y="0"/>
          <a:ext cx="0" cy="0"/>
          <a:chOff x="0" y="0"/>
          <a:chExt cx="0" cy="0"/>
        </a:xfrm>
      </p:grpSpPr>
      <p:sp>
        <p:nvSpPr>
          <p:cNvPr id="61" name="Google Shape;61;p1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5"/>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65" name="Google Shape;65;p15"/>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5"/>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67" name="Shape 67"/>
        <p:cNvGrpSpPr/>
        <p:nvPr/>
      </p:nvGrpSpPr>
      <p:grpSpPr>
        <a:xfrm>
          <a:off x="0" y="0"/>
          <a:ext cx="0" cy="0"/>
          <a:chOff x="0" y="0"/>
          <a:chExt cx="0" cy="0"/>
        </a:xfrm>
      </p:grpSpPr>
      <p:sp>
        <p:nvSpPr>
          <p:cNvPr id="68" name="Google Shape;68;p16"/>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78" name="Google Shape;78;p1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80" name="Google Shape;80;p18"/>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81" name="Google Shape;81;p18"/>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82" name="Shape 82"/>
        <p:cNvGrpSpPr/>
        <p:nvPr/>
      </p:nvGrpSpPr>
      <p:grpSpPr>
        <a:xfrm>
          <a:off x="0" y="0"/>
          <a:ext cx="0" cy="0"/>
          <a:chOff x="0" y="0"/>
          <a:chExt cx="0" cy="0"/>
        </a:xfrm>
      </p:grpSpPr>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20"/>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88" name="Shape 88"/>
        <p:cNvGrpSpPr/>
        <p:nvPr/>
      </p:nvGrpSpPr>
      <p:grpSpPr>
        <a:xfrm>
          <a:off x="0" y="0"/>
          <a:ext cx="0" cy="0"/>
          <a:chOff x="0" y="0"/>
          <a:chExt cx="0" cy="0"/>
        </a:xfrm>
      </p:grpSpPr>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1" name="Google Shape;91;p2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93" name="Google Shape;93;p21"/>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94" name="Shape 94"/>
        <p:cNvGrpSpPr/>
        <p:nvPr/>
      </p:nvGrpSpPr>
      <p:grpSpPr>
        <a:xfrm>
          <a:off x="0" y="0"/>
          <a:ext cx="0" cy="0"/>
          <a:chOff x="0" y="0"/>
          <a:chExt cx="0" cy="0"/>
        </a:xfrm>
      </p:grpSpPr>
      <p:sp>
        <p:nvSpPr>
          <p:cNvPr id="95" name="Google Shape;95;p22"/>
          <p:cNvSpPr/>
          <p:nvPr>
            <p:ph idx="2" type="pic"/>
          </p:nvPr>
        </p:nvSpPr>
        <p:spPr>
          <a:xfrm>
            <a:off x="-5225" y="709575"/>
            <a:ext cx="3048600" cy="2805300"/>
          </a:xfrm>
          <a:prstGeom prst="rect">
            <a:avLst/>
          </a:prstGeom>
          <a:noFill/>
          <a:ln>
            <a:noFill/>
          </a:ln>
        </p:spPr>
      </p:sp>
      <p:sp>
        <p:nvSpPr>
          <p:cNvPr id="96" name="Google Shape;96;p22"/>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97" name="Google Shape;97;p22"/>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2"/>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0" name="Google Shape;100;p22"/>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1" name="Google Shape;101;p22"/>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2" name="Google Shape;102;p22"/>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3" name="Google Shape;103;p22"/>
          <p:cNvSpPr/>
          <p:nvPr>
            <p:ph idx="7" type="pic"/>
          </p:nvPr>
        </p:nvSpPr>
        <p:spPr>
          <a:xfrm>
            <a:off x="3053763" y="709575"/>
            <a:ext cx="3031800" cy="2805300"/>
          </a:xfrm>
          <a:prstGeom prst="rect">
            <a:avLst/>
          </a:prstGeom>
          <a:noFill/>
          <a:ln>
            <a:noFill/>
          </a:ln>
        </p:spPr>
      </p:sp>
      <p:sp>
        <p:nvSpPr>
          <p:cNvPr id="104" name="Google Shape;104;p22"/>
          <p:cNvSpPr/>
          <p:nvPr>
            <p:ph idx="8" type="pic"/>
          </p:nvPr>
        </p:nvSpPr>
        <p:spPr>
          <a:xfrm>
            <a:off x="6095475" y="709575"/>
            <a:ext cx="3048600" cy="2805300"/>
          </a:xfrm>
          <a:prstGeom prst="rect">
            <a:avLst/>
          </a:prstGeom>
          <a:noFill/>
          <a:ln>
            <a:noFill/>
          </a:ln>
        </p:spPr>
      </p:sp>
      <p:cxnSp>
        <p:nvCxnSpPr>
          <p:cNvPr id="105" name="Google Shape;105;p22"/>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6" name="Google Shape;106;p22"/>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22"/>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108" name="Google Shape;108;p22"/>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09" name="Google Shape;109;p22"/>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110" name="Shape 110"/>
        <p:cNvGrpSpPr/>
        <p:nvPr/>
      </p:nvGrpSpPr>
      <p:grpSpPr>
        <a:xfrm>
          <a:off x="0" y="0"/>
          <a:ext cx="0" cy="0"/>
          <a:chOff x="0" y="0"/>
          <a:chExt cx="0" cy="0"/>
        </a:xfrm>
      </p:grpSpPr>
      <p:sp>
        <p:nvSpPr>
          <p:cNvPr id="111" name="Google Shape;111;p23"/>
          <p:cNvSpPr/>
          <p:nvPr>
            <p:ph idx="2" type="pic"/>
          </p:nvPr>
        </p:nvSpPr>
        <p:spPr>
          <a:xfrm>
            <a:off x="-5225" y="709575"/>
            <a:ext cx="3048600" cy="1468500"/>
          </a:xfrm>
          <a:prstGeom prst="rect">
            <a:avLst/>
          </a:prstGeom>
          <a:noFill/>
          <a:ln>
            <a:noFill/>
          </a:ln>
        </p:spPr>
      </p:sp>
      <p:sp>
        <p:nvSpPr>
          <p:cNvPr id="112" name="Google Shape;112;p23"/>
          <p:cNvSpPr/>
          <p:nvPr>
            <p:ph idx="3" type="pic"/>
          </p:nvPr>
        </p:nvSpPr>
        <p:spPr>
          <a:xfrm>
            <a:off x="3053763" y="709575"/>
            <a:ext cx="3031800" cy="1468500"/>
          </a:xfrm>
          <a:prstGeom prst="rect">
            <a:avLst/>
          </a:prstGeom>
          <a:noFill/>
          <a:ln>
            <a:noFill/>
          </a:ln>
        </p:spPr>
      </p:sp>
      <p:sp>
        <p:nvSpPr>
          <p:cNvPr id="113" name="Google Shape;113;p23"/>
          <p:cNvSpPr/>
          <p:nvPr>
            <p:ph idx="4" type="pic"/>
          </p:nvPr>
        </p:nvSpPr>
        <p:spPr>
          <a:xfrm>
            <a:off x="6095475" y="709575"/>
            <a:ext cx="3048600" cy="1468500"/>
          </a:xfrm>
          <a:prstGeom prst="rect">
            <a:avLst/>
          </a:prstGeom>
          <a:noFill/>
          <a:ln>
            <a:noFill/>
          </a:ln>
        </p:spPr>
      </p:sp>
      <p:cxnSp>
        <p:nvCxnSpPr>
          <p:cNvPr id="114" name="Google Shape;114;p23"/>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15" name="Google Shape;115;p23"/>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3"/>
          <p:cNvSpPr/>
          <p:nvPr>
            <p:ph idx="5" type="pic"/>
          </p:nvPr>
        </p:nvSpPr>
        <p:spPr>
          <a:xfrm>
            <a:off x="-4975" y="2192221"/>
            <a:ext cx="3048600" cy="1468500"/>
          </a:xfrm>
          <a:prstGeom prst="rect">
            <a:avLst/>
          </a:prstGeom>
          <a:noFill/>
          <a:ln>
            <a:noFill/>
          </a:ln>
        </p:spPr>
      </p:sp>
      <p:sp>
        <p:nvSpPr>
          <p:cNvPr id="117" name="Google Shape;117;p23"/>
          <p:cNvSpPr/>
          <p:nvPr>
            <p:ph idx="6" type="pic"/>
          </p:nvPr>
        </p:nvSpPr>
        <p:spPr>
          <a:xfrm>
            <a:off x="3054013" y="2192221"/>
            <a:ext cx="3031800" cy="1468500"/>
          </a:xfrm>
          <a:prstGeom prst="rect">
            <a:avLst/>
          </a:prstGeom>
          <a:noFill/>
          <a:ln>
            <a:noFill/>
          </a:ln>
        </p:spPr>
      </p:sp>
      <p:sp>
        <p:nvSpPr>
          <p:cNvPr id="118" name="Google Shape;118;p23"/>
          <p:cNvSpPr/>
          <p:nvPr>
            <p:ph idx="7" type="pic"/>
          </p:nvPr>
        </p:nvSpPr>
        <p:spPr>
          <a:xfrm>
            <a:off x="6095725" y="2192221"/>
            <a:ext cx="3048600" cy="1468500"/>
          </a:xfrm>
          <a:prstGeom prst="rect">
            <a:avLst/>
          </a:prstGeom>
          <a:noFill/>
          <a:ln>
            <a:noFill/>
          </a:ln>
        </p:spPr>
      </p:sp>
      <p:sp>
        <p:nvSpPr>
          <p:cNvPr id="119" name="Google Shape;119;p23"/>
          <p:cNvSpPr/>
          <p:nvPr>
            <p:ph idx="8" type="pic"/>
          </p:nvPr>
        </p:nvSpPr>
        <p:spPr>
          <a:xfrm>
            <a:off x="-4975" y="3674873"/>
            <a:ext cx="3048600" cy="1468500"/>
          </a:xfrm>
          <a:prstGeom prst="rect">
            <a:avLst/>
          </a:prstGeom>
          <a:noFill/>
          <a:ln>
            <a:noFill/>
          </a:ln>
        </p:spPr>
      </p:sp>
      <p:sp>
        <p:nvSpPr>
          <p:cNvPr id="120" name="Google Shape;120;p23"/>
          <p:cNvSpPr/>
          <p:nvPr>
            <p:ph idx="9" type="pic"/>
          </p:nvPr>
        </p:nvSpPr>
        <p:spPr>
          <a:xfrm>
            <a:off x="3054013" y="3674873"/>
            <a:ext cx="3031800" cy="1468500"/>
          </a:xfrm>
          <a:prstGeom prst="rect">
            <a:avLst/>
          </a:prstGeom>
          <a:noFill/>
          <a:ln>
            <a:noFill/>
          </a:ln>
        </p:spPr>
      </p:sp>
      <p:sp>
        <p:nvSpPr>
          <p:cNvPr id="121" name="Google Shape;121;p23"/>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122" name="Shape 122"/>
        <p:cNvGrpSpPr/>
        <p:nvPr/>
      </p:nvGrpSpPr>
      <p:grpSpPr>
        <a:xfrm>
          <a:off x="0" y="0"/>
          <a:ext cx="0" cy="0"/>
          <a:chOff x="0" y="0"/>
          <a:chExt cx="0" cy="0"/>
        </a:xfrm>
      </p:grpSpPr>
      <p:sp>
        <p:nvSpPr>
          <p:cNvPr id="123" name="Google Shape;1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4"/>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125" name="Shape 125"/>
        <p:cNvGrpSpPr/>
        <p:nvPr/>
      </p:nvGrpSpPr>
      <p:grpSpPr>
        <a:xfrm>
          <a:off x="0" y="0"/>
          <a:ext cx="0" cy="0"/>
          <a:chOff x="0" y="0"/>
          <a:chExt cx="0" cy="0"/>
        </a:xfrm>
      </p:grpSpPr>
      <p:sp>
        <p:nvSpPr>
          <p:cNvPr id="126" name="Google Shape;12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5"/>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128" name="Shape 128"/>
        <p:cNvGrpSpPr/>
        <p:nvPr/>
      </p:nvGrpSpPr>
      <p:grpSpPr>
        <a:xfrm>
          <a:off x="0" y="0"/>
          <a:ext cx="0" cy="0"/>
          <a:chOff x="0" y="0"/>
          <a:chExt cx="0" cy="0"/>
        </a:xfrm>
      </p:grpSpPr>
      <p:sp>
        <p:nvSpPr>
          <p:cNvPr id="129" name="Google Shape;129;p26"/>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130" name="Google Shape;130;p26"/>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131" name="Google Shape;131;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6"/>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133" name="Shape 133"/>
        <p:cNvGrpSpPr/>
        <p:nvPr/>
      </p:nvGrpSpPr>
      <p:grpSpPr>
        <a:xfrm>
          <a:off x="0" y="0"/>
          <a:ext cx="0" cy="0"/>
          <a:chOff x="0" y="0"/>
          <a:chExt cx="0" cy="0"/>
        </a:xfrm>
      </p:grpSpPr>
      <p:sp>
        <p:nvSpPr>
          <p:cNvPr id="134" name="Google Shape;1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27"/>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137" name="Google Shape;137;p27"/>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138" name="Google Shape;138;p27"/>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139" name="Shape 139"/>
        <p:cNvGrpSpPr/>
        <p:nvPr/>
      </p:nvGrpSpPr>
      <p:grpSpPr>
        <a:xfrm>
          <a:off x="0" y="0"/>
          <a:ext cx="0" cy="0"/>
          <a:chOff x="0" y="0"/>
          <a:chExt cx="0" cy="0"/>
        </a:xfrm>
      </p:grpSpPr>
      <p:sp>
        <p:nvSpPr>
          <p:cNvPr id="140" name="Google Shape;140;p2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2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44" name="Google Shape;144;p28"/>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45" name="Google Shape;145;p28"/>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146" name="Shape 146"/>
        <p:cNvGrpSpPr/>
        <p:nvPr/>
      </p:nvGrpSpPr>
      <p:grpSpPr>
        <a:xfrm>
          <a:off x="0" y="0"/>
          <a:ext cx="0" cy="0"/>
          <a:chOff x="0" y="0"/>
          <a:chExt cx="0" cy="0"/>
        </a:xfrm>
      </p:grpSpPr>
      <p:sp>
        <p:nvSpPr>
          <p:cNvPr id="147" name="Google Shape;147;p2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8" name="Google Shape;1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9"/>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0" name="Google Shape;150;p29"/>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29"/>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152" name="Shape 152"/>
        <p:cNvGrpSpPr/>
        <p:nvPr/>
      </p:nvGrpSpPr>
      <p:grpSpPr>
        <a:xfrm>
          <a:off x="0" y="0"/>
          <a:ext cx="0" cy="0"/>
          <a:chOff x="0" y="0"/>
          <a:chExt cx="0" cy="0"/>
        </a:xfrm>
      </p:grpSpPr>
      <p:sp>
        <p:nvSpPr>
          <p:cNvPr id="153" name="Google Shape;153;p3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4" name="Google Shape;15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0"/>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6" name="Google Shape;156;p30"/>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 name="Google Shape;157;p30"/>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0"/>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159" name="Google Shape;159;p30"/>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160" name="Shape 160"/>
        <p:cNvGrpSpPr/>
        <p:nvPr/>
      </p:nvGrpSpPr>
      <p:grpSpPr>
        <a:xfrm>
          <a:off x="0" y="0"/>
          <a:ext cx="0" cy="0"/>
          <a:chOff x="0" y="0"/>
          <a:chExt cx="0" cy="0"/>
        </a:xfrm>
      </p:grpSpPr>
      <p:sp>
        <p:nvSpPr>
          <p:cNvPr id="161" name="Google Shape;161;p31"/>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2" name="Google Shape;162;p31"/>
          <p:cNvSpPr/>
          <p:nvPr>
            <p:ph idx="2" type="pic"/>
          </p:nvPr>
        </p:nvSpPr>
        <p:spPr>
          <a:xfrm>
            <a:off x="0" y="709975"/>
            <a:ext cx="3043800" cy="3346500"/>
          </a:xfrm>
          <a:prstGeom prst="rect">
            <a:avLst/>
          </a:prstGeom>
          <a:noFill/>
          <a:ln>
            <a:noFill/>
          </a:ln>
        </p:spPr>
      </p:sp>
      <p:cxnSp>
        <p:nvCxnSpPr>
          <p:cNvPr id="163" name="Google Shape;163;p31"/>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4" name="Google Shape;164;p31"/>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31"/>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166" name="Google Shape;166;p31"/>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67" name="Google Shape;167;p31"/>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68" name="Google Shape;168;p31"/>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9" name="Google Shape;169;p31"/>
          <p:cNvSpPr/>
          <p:nvPr>
            <p:ph idx="3" type="pic"/>
          </p:nvPr>
        </p:nvSpPr>
        <p:spPr>
          <a:xfrm>
            <a:off x="6095725" y="709975"/>
            <a:ext cx="3043800" cy="3346500"/>
          </a:xfrm>
          <a:prstGeom prst="rect">
            <a:avLst/>
          </a:prstGeom>
          <a:noFill/>
          <a:ln>
            <a:noFill/>
          </a:ln>
        </p:spPr>
      </p:sp>
      <p:sp>
        <p:nvSpPr>
          <p:cNvPr id="170" name="Google Shape;170;p31"/>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1" name="Google Shape;171;p31"/>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72" name="Google Shape;172;p31"/>
          <p:cNvSpPr/>
          <p:nvPr>
            <p:ph idx="6" type="pic"/>
          </p:nvPr>
        </p:nvSpPr>
        <p:spPr>
          <a:xfrm>
            <a:off x="3053900" y="1794150"/>
            <a:ext cx="3030600" cy="3349200"/>
          </a:xfrm>
          <a:prstGeom prst="rect">
            <a:avLst/>
          </a:prstGeom>
          <a:noFill/>
          <a:ln>
            <a:noFill/>
          </a:ln>
        </p:spPr>
      </p:sp>
      <p:sp>
        <p:nvSpPr>
          <p:cNvPr id="173" name="Google Shape;173;p31"/>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4" name="Google Shape;174;p31"/>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5" name="Google Shape;175;p31"/>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176" name="Google Shape;176;p31"/>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31"/>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31"/>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179" name="Shape 179"/>
        <p:cNvGrpSpPr/>
        <p:nvPr/>
      </p:nvGrpSpPr>
      <p:grpSpPr>
        <a:xfrm>
          <a:off x="0" y="0"/>
          <a:ext cx="0" cy="0"/>
          <a:chOff x="0" y="0"/>
          <a:chExt cx="0" cy="0"/>
        </a:xfrm>
      </p:grpSpPr>
      <p:sp>
        <p:nvSpPr>
          <p:cNvPr id="180" name="Google Shape;180;p3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1" name="Google Shape;18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3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 name="Google Shape;183;p3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84" name="Google Shape;184;p32"/>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185" name="Google Shape;185;p32"/>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86" name="Google Shape;186;p32"/>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187" name="Google Shape;187;p32"/>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88" name="Google Shape;188;p32"/>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189" name="Google Shape;189;p32"/>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190" name="Shape 190"/>
        <p:cNvGrpSpPr/>
        <p:nvPr/>
      </p:nvGrpSpPr>
      <p:grpSpPr>
        <a:xfrm>
          <a:off x="0" y="0"/>
          <a:ext cx="0" cy="0"/>
          <a:chOff x="0" y="0"/>
          <a:chExt cx="0" cy="0"/>
        </a:xfrm>
      </p:grpSpPr>
      <p:sp>
        <p:nvSpPr>
          <p:cNvPr id="191" name="Google Shape;191;p3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2" name="Google Shape;19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3"/>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94" name="Google Shape;194;p33"/>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95" name="Google Shape;195;p33"/>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196" name="Shape 196"/>
        <p:cNvGrpSpPr/>
        <p:nvPr/>
      </p:nvGrpSpPr>
      <p:grpSpPr>
        <a:xfrm>
          <a:off x="0" y="0"/>
          <a:ext cx="0" cy="0"/>
          <a:chOff x="0" y="0"/>
          <a:chExt cx="0" cy="0"/>
        </a:xfrm>
      </p:grpSpPr>
      <p:sp>
        <p:nvSpPr>
          <p:cNvPr id="197" name="Google Shape;197;p34"/>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8" name="Google Shape;198;p34"/>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1" name="Google Shape;201;p35"/>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202" name="Google Shape;202;p35"/>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203" name="Google Shape;203;p35"/>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204" name="Shape 204"/>
        <p:cNvGrpSpPr/>
        <p:nvPr/>
      </p:nvGrpSpPr>
      <p:grpSpPr>
        <a:xfrm>
          <a:off x="0" y="0"/>
          <a:ext cx="0" cy="0"/>
          <a:chOff x="0" y="0"/>
          <a:chExt cx="0" cy="0"/>
        </a:xfrm>
      </p:grpSpPr>
      <p:sp>
        <p:nvSpPr>
          <p:cNvPr id="205" name="Google Shape;205;p36"/>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206" name="Google Shape;206;p36"/>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207" name="Shape 207"/>
        <p:cNvGrpSpPr/>
        <p:nvPr/>
      </p:nvGrpSpPr>
      <p:grpSpPr>
        <a:xfrm>
          <a:off x="0" y="0"/>
          <a:ext cx="0" cy="0"/>
          <a:chOff x="0" y="0"/>
          <a:chExt cx="0" cy="0"/>
        </a:xfrm>
      </p:grpSpPr>
      <p:sp>
        <p:nvSpPr>
          <p:cNvPr id="208" name="Google Shape;208;p37"/>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209" name="Google Shape;209;p3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11" name="Google Shape;211;p37"/>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37"/>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213" name="Shape 213"/>
        <p:cNvGrpSpPr/>
        <p:nvPr/>
      </p:nvGrpSpPr>
      <p:grpSpPr>
        <a:xfrm>
          <a:off x="0" y="0"/>
          <a:ext cx="0" cy="0"/>
          <a:chOff x="0" y="0"/>
          <a:chExt cx="0" cy="0"/>
        </a:xfrm>
      </p:grpSpPr>
      <p:sp>
        <p:nvSpPr>
          <p:cNvPr id="214" name="Google Shape;214;p3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 name="Google Shape;215;p38"/>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216" name="Shape 216"/>
        <p:cNvGrpSpPr/>
        <p:nvPr/>
      </p:nvGrpSpPr>
      <p:grpSpPr>
        <a:xfrm>
          <a:off x="0" y="0"/>
          <a:ext cx="0" cy="0"/>
          <a:chOff x="0" y="0"/>
          <a:chExt cx="0" cy="0"/>
        </a:xfrm>
      </p:grpSpPr>
      <p:sp>
        <p:nvSpPr>
          <p:cNvPr id="217" name="Google Shape;217;p39"/>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8" name="Google Shape;218;p39"/>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9" name="Google Shape;219;p39"/>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0" name="Google Shape;220;p39"/>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1" name="Google Shape;221;p39"/>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2" name="Google Shape;222;p39"/>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224" name="Shape 224"/>
        <p:cNvGrpSpPr/>
        <p:nvPr/>
      </p:nvGrpSpPr>
      <p:grpSpPr>
        <a:xfrm>
          <a:off x="0" y="0"/>
          <a:ext cx="0" cy="0"/>
          <a:chOff x="0" y="0"/>
          <a:chExt cx="0" cy="0"/>
        </a:xfrm>
      </p:grpSpPr>
      <p:sp>
        <p:nvSpPr>
          <p:cNvPr id="225" name="Google Shape;225;p40"/>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6" name="Google Shape;226;p40"/>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227" name="Shape 227"/>
        <p:cNvGrpSpPr/>
        <p:nvPr/>
      </p:nvGrpSpPr>
      <p:grpSpPr>
        <a:xfrm>
          <a:off x="0" y="0"/>
          <a:ext cx="0" cy="0"/>
          <a:chOff x="0" y="0"/>
          <a:chExt cx="0" cy="0"/>
        </a:xfrm>
      </p:grpSpPr>
      <p:sp>
        <p:nvSpPr>
          <p:cNvPr id="228" name="Google Shape;228;p4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4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30" name="Google Shape;230;p41"/>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1" name="Google Shape;231;p41"/>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232" name="Google Shape;232;p41"/>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233" name="Google Shape;233;p41"/>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234" name="Shape 234"/>
        <p:cNvGrpSpPr/>
        <p:nvPr/>
      </p:nvGrpSpPr>
      <p:grpSpPr>
        <a:xfrm>
          <a:off x="0" y="0"/>
          <a:ext cx="0" cy="0"/>
          <a:chOff x="0" y="0"/>
          <a:chExt cx="0" cy="0"/>
        </a:xfrm>
      </p:grpSpPr>
      <p:sp>
        <p:nvSpPr>
          <p:cNvPr id="235" name="Google Shape;235;p42"/>
          <p:cNvSpPr/>
          <p:nvPr>
            <p:ph idx="2" type="pic"/>
          </p:nvPr>
        </p:nvSpPr>
        <p:spPr>
          <a:xfrm>
            <a:off x="-5225" y="713825"/>
            <a:ext cx="4571700" cy="2795700"/>
          </a:xfrm>
          <a:prstGeom prst="rect">
            <a:avLst/>
          </a:prstGeom>
          <a:noFill/>
          <a:ln>
            <a:noFill/>
          </a:ln>
        </p:spPr>
      </p:sp>
      <p:sp>
        <p:nvSpPr>
          <p:cNvPr id="236" name="Google Shape;236;p42"/>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37" name="Google Shape;237;p42"/>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8" name="Google Shape;238;p42"/>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39" name="Google Shape;239;p42"/>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42"/>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42"/>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242" name="Google Shape;242;p42"/>
          <p:cNvSpPr/>
          <p:nvPr>
            <p:ph idx="4" type="pic"/>
          </p:nvPr>
        </p:nvSpPr>
        <p:spPr>
          <a:xfrm>
            <a:off x="4577525" y="713825"/>
            <a:ext cx="4571700" cy="2795700"/>
          </a:xfrm>
          <a:prstGeom prst="rect">
            <a:avLst/>
          </a:prstGeom>
          <a:noFill/>
          <a:ln>
            <a:noFill/>
          </a:ln>
        </p:spPr>
      </p:sp>
      <p:sp>
        <p:nvSpPr>
          <p:cNvPr id="243" name="Google Shape;243;p42"/>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44" name="Google Shape;244;p42"/>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245" name="Shape 245"/>
        <p:cNvGrpSpPr/>
        <p:nvPr/>
      </p:nvGrpSpPr>
      <p:grpSpPr>
        <a:xfrm>
          <a:off x="0" y="0"/>
          <a:ext cx="0" cy="0"/>
          <a:chOff x="0" y="0"/>
          <a:chExt cx="0" cy="0"/>
        </a:xfrm>
      </p:grpSpPr>
      <p:sp>
        <p:nvSpPr>
          <p:cNvPr id="246" name="Google Shape;246;p4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7" name="Google Shape;247;p4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48" name="Google Shape;248;p43"/>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43"/>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250" name="Google Shape;250;p43"/>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251" name="Google Shape;251;p43"/>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252" name="Shape 252"/>
        <p:cNvGrpSpPr/>
        <p:nvPr/>
      </p:nvGrpSpPr>
      <p:grpSpPr>
        <a:xfrm>
          <a:off x="0" y="0"/>
          <a:ext cx="0" cy="0"/>
          <a:chOff x="0" y="0"/>
          <a:chExt cx="0" cy="0"/>
        </a:xfrm>
      </p:grpSpPr>
      <p:sp>
        <p:nvSpPr>
          <p:cNvPr id="253" name="Google Shape;253;p4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4" name="Google Shape;254;p4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55" name="Google Shape;255;p44"/>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256" name="Google Shape;256;p44"/>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7" name="Google Shape;257;p44"/>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8" name="Google Shape;258;p44"/>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259" name="Shape 259"/>
        <p:cNvGrpSpPr/>
        <p:nvPr/>
      </p:nvGrpSpPr>
      <p:grpSpPr>
        <a:xfrm>
          <a:off x="0" y="0"/>
          <a:ext cx="0" cy="0"/>
          <a:chOff x="0" y="0"/>
          <a:chExt cx="0" cy="0"/>
        </a:xfrm>
      </p:grpSpPr>
      <p:sp>
        <p:nvSpPr>
          <p:cNvPr id="260" name="Google Shape;260;p45"/>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1" name="Google Shape;261;p45"/>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45"/>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3" name="Google Shape;263;p45"/>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45"/>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5" name="Google Shape;265;p45"/>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45"/>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267" name="Shape 267"/>
        <p:cNvGrpSpPr/>
        <p:nvPr/>
      </p:nvGrpSpPr>
      <p:grpSpPr>
        <a:xfrm>
          <a:off x="0" y="0"/>
          <a:ext cx="0" cy="0"/>
          <a:chOff x="0" y="0"/>
          <a:chExt cx="0" cy="0"/>
        </a:xfrm>
      </p:grpSpPr>
      <p:sp>
        <p:nvSpPr>
          <p:cNvPr id="268" name="Google Shape;268;p46"/>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9" name="Google Shape;269;p46"/>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46"/>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1" name="Google Shape;271;p46"/>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46"/>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46"/>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6"/>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5" name="Google Shape;275;p46"/>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46"/>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7" name="Shape 277"/>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278" name="Shape 278"/>
        <p:cNvGrpSpPr/>
        <p:nvPr/>
      </p:nvGrpSpPr>
      <p:grpSpPr>
        <a:xfrm>
          <a:off x="0" y="0"/>
          <a:ext cx="0" cy="0"/>
          <a:chOff x="0" y="0"/>
          <a:chExt cx="0" cy="0"/>
        </a:xfrm>
      </p:grpSpPr>
      <p:sp>
        <p:nvSpPr>
          <p:cNvPr id="279" name="Google Shape;279;p48"/>
          <p:cNvSpPr/>
          <p:nvPr>
            <p:ph idx="2" type="pic"/>
          </p:nvPr>
        </p:nvSpPr>
        <p:spPr>
          <a:xfrm>
            <a:off x="0" y="0"/>
            <a:ext cx="9144000" cy="5143500"/>
          </a:xfrm>
          <a:prstGeom prst="rect">
            <a:avLst/>
          </a:prstGeom>
          <a:noFill/>
          <a:ln>
            <a:noFill/>
          </a:ln>
        </p:spPr>
      </p:sp>
      <p:sp>
        <p:nvSpPr>
          <p:cNvPr id="280" name="Google Shape;28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83" name="Google Shape;283;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4" name="Google Shape;28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85" name="Shape 285"/>
        <p:cNvGrpSpPr/>
        <p:nvPr/>
      </p:nvGrpSpPr>
      <p:grpSpPr>
        <a:xfrm>
          <a:off x="0" y="0"/>
          <a:ext cx="0" cy="0"/>
          <a:chOff x="0" y="0"/>
          <a:chExt cx="0" cy="0"/>
        </a:xfrm>
      </p:grpSpPr>
      <p:sp>
        <p:nvSpPr>
          <p:cNvPr id="286" name="Google Shape;286;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87" name="Google Shape;28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288" name="Shape 288"/>
        <p:cNvGrpSpPr/>
        <p:nvPr/>
      </p:nvGrpSpPr>
      <p:grpSpPr>
        <a:xfrm>
          <a:off x="0" y="0"/>
          <a:ext cx="0" cy="0"/>
          <a:chOff x="0" y="0"/>
          <a:chExt cx="0" cy="0"/>
        </a:xfrm>
      </p:grpSpPr>
      <p:sp>
        <p:nvSpPr>
          <p:cNvPr id="289" name="Google Shape;289;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91" name="Google Shape;291;p5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92" name="Google Shape;292;p5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3" name="Google Shape;29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294" name="Shape 294"/>
        <p:cNvGrpSpPr/>
        <p:nvPr/>
      </p:nvGrpSpPr>
      <p:grpSpPr>
        <a:xfrm>
          <a:off x="0" y="0"/>
          <a:ext cx="0" cy="0"/>
          <a:chOff x="0" y="0"/>
          <a:chExt cx="0" cy="0"/>
        </a:xfrm>
      </p:grpSpPr>
      <p:sp>
        <p:nvSpPr>
          <p:cNvPr id="295" name="Google Shape;295;p5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6" name="Google Shape;296;p52"/>
          <p:cNvSpPr/>
          <p:nvPr>
            <p:ph idx="2" type="pic"/>
          </p:nvPr>
        </p:nvSpPr>
        <p:spPr>
          <a:xfrm>
            <a:off x="4804825" y="1133300"/>
            <a:ext cx="4027500" cy="2392800"/>
          </a:xfrm>
          <a:prstGeom prst="rect">
            <a:avLst/>
          </a:prstGeom>
          <a:noFill/>
          <a:ln>
            <a:noFill/>
          </a:ln>
        </p:spPr>
      </p:sp>
      <p:sp>
        <p:nvSpPr>
          <p:cNvPr id="297" name="Google Shape;297;p52"/>
          <p:cNvSpPr/>
          <p:nvPr>
            <p:ph idx="3" type="pic"/>
          </p:nvPr>
        </p:nvSpPr>
        <p:spPr>
          <a:xfrm>
            <a:off x="311725" y="1133300"/>
            <a:ext cx="4027500" cy="2392800"/>
          </a:xfrm>
          <a:prstGeom prst="rect">
            <a:avLst/>
          </a:prstGeom>
          <a:noFill/>
          <a:ln>
            <a:noFill/>
          </a:ln>
        </p:spPr>
      </p:sp>
      <p:sp>
        <p:nvSpPr>
          <p:cNvPr id="298" name="Google Shape;298;p5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9" name="Google Shape;29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1" name="Google Shape;301;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2" name="Google Shape;302;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03" name="Shape 303"/>
        <p:cNvGrpSpPr/>
        <p:nvPr/>
      </p:nvGrpSpPr>
      <p:grpSpPr>
        <a:xfrm>
          <a:off x="0" y="0"/>
          <a:ext cx="0" cy="0"/>
          <a:chOff x="0" y="0"/>
          <a:chExt cx="0" cy="0"/>
        </a:xfrm>
      </p:grpSpPr>
      <p:sp>
        <p:nvSpPr>
          <p:cNvPr id="304" name="Google Shape;304;p5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5" name="Google Shape;305;p53"/>
          <p:cNvSpPr/>
          <p:nvPr>
            <p:ph idx="2" type="pic"/>
          </p:nvPr>
        </p:nvSpPr>
        <p:spPr>
          <a:xfrm>
            <a:off x="6205225" y="1128325"/>
            <a:ext cx="2627100" cy="2273100"/>
          </a:xfrm>
          <a:prstGeom prst="rect">
            <a:avLst/>
          </a:prstGeom>
          <a:noFill/>
          <a:ln>
            <a:noFill/>
          </a:ln>
        </p:spPr>
      </p:sp>
      <p:sp>
        <p:nvSpPr>
          <p:cNvPr id="306" name="Google Shape;306;p53"/>
          <p:cNvSpPr/>
          <p:nvPr>
            <p:ph idx="3" type="pic"/>
          </p:nvPr>
        </p:nvSpPr>
        <p:spPr>
          <a:xfrm>
            <a:off x="311725" y="1128325"/>
            <a:ext cx="2627100" cy="2273100"/>
          </a:xfrm>
          <a:prstGeom prst="rect">
            <a:avLst/>
          </a:prstGeom>
          <a:noFill/>
          <a:ln>
            <a:noFill/>
          </a:ln>
        </p:spPr>
      </p:sp>
      <p:sp>
        <p:nvSpPr>
          <p:cNvPr id="307" name="Google Shape;307;p5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8" name="Google Shape;308;p53"/>
          <p:cNvSpPr/>
          <p:nvPr>
            <p:ph idx="5" type="pic"/>
          </p:nvPr>
        </p:nvSpPr>
        <p:spPr>
          <a:xfrm>
            <a:off x="3255250" y="1128325"/>
            <a:ext cx="2627100" cy="2273100"/>
          </a:xfrm>
          <a:prstGeom prst="rect">
            <a:avLst/>
          </a:prstGeom>
          <a:noFill/>
          <a:ln>
            <a:noFill/>
          </a:ln>
        </p:spPr>
      </p:sp>
      <p:sp>
        <p:nvSpPr>
          <p:cNvPr id="309" name="Google Shape;309;p5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0" name="Google Shape;31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3" name="Google Shape;313;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4" name="Google Shape;314;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3.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drive.google.com/file/d/11-MvDPDr8uqloA03HfLDAPjVOynQ3fGf/view"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ph idx="4294967295" type="title"/>
          </p:nvPr>
        </p:nvSpPr>
        <p:spPr>
          <a:xfrm>
            <a:off x="118850" y="48500"/>
            <a:ext cx="4836000" cy="41637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8500"/>
              <a:t>Snake  FPGA Game</a:t>
            </a:r>
            <a:br>
              <a:rPr lang="en" sz="8500"/>
            </a:br>
            <a:r>
              <a:rPr b="0" lang="en" sz="1600"/>
              <a:t>Alberto, Guillermo, Jorge, Larkin</a:t>
            </a:r>
            <a:endParaRPr b="0" sz="1600"/>
          </a:p>
        </p:txBody>
      </p:sp>
      <p:pic>
        <p:nvPicPr>
          <p:cNvPr id="320" name="Google Shape;320;p54"/>
          <p:cNvPicPr preferRelativeResize="0"/>
          <p:nvPr/>
        </p:nvPicPr>
        <p:blipFill>
          <a:blip r:embed="rId3">
            <a:alphaModFix/>
          </a:blip>
          <a:stretch>
            <a:fillRect/>
          </a:stretch>
        </p:blipFill>
        <p:spPr>
          <a:xfrm>
            <a:off x="3891850" y="778900"/>
            <a:ext cx="4509476" cy="263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nvSpPr>
        <p:spPr>
          <a:xfrm>
            <a:off x="63975" y="122725"/>
            <a:ext cx="61746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Goal</a:t>
            </a:r>
            <a:endParaRPr b="1" sz="1800">
              <a:solidFill>
                <a:schemeClr val="dk1"/>
              </a:solidFill>
              <a:latin typeface="Inter"/>
              <a:ea typeface="Inter"/>
              <a:cs typeface="Inter"/>
              <a:sym typeface="Inter"/>
            </a:endParaRPr>
          </a:p>
        </p:txBody>
      </p:sp>
      <p:sp>
        <p:nvSpPr>
          <p:cNvPr id="326" name="Google Shape;326;p55"/>
          <p:cNvSpPr txBox="1"/>
          <p:nvPr/>
        </p:nvSpPr>
        <p:spPr>
          <a:xfrm>
            <a:off x="150675" y="581700"/>
            <a:ext cx="41238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Inter"/>
              <a:ea typeface="Inter"/>
              <a:cs typeface="Inter"/>
              <a:sym typeface="Inter"/>
            </a:endParaRPr>
          </a:p>
        </p:txBody>
      </p:sp>
      <p:sp>
        <p:nvSpPr>
          <p:cNvPr id="327" name="Google Shape;327;p55"/>
          <p:cNvSpPr txBox="1"/>
          <p:nvPr/>
        </p:nvSpPr>
        <p:spPr>
          <a:xfrm>
            <a:off x="63975" y="549000"/>
            <a:ext cx="5138700" cy="45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T</a:t>
            </a:r>
            <a:r>
              <a:rPr lang="en" sz="1800">
                <a:solidFill>
                  <a:schemeClr val="dk1"/>
                </a:solidFill>
                <a:latin typeface="Inter"/>
                <a:ea typeface="Inter"/>
                <a:cs typeface="Inter"/>
                <a:sym typeface="Inter"/>
              </a:rPr>
              <a:t>o recreate the classic video game “</a:t>
            </a:r>
            <a:r>
              <a:rPr i="1" lang="en" sz="1800">
                <a:solidFill>
                  <a:schemeClr val="dk1"/>
                </a:solidFill>
                <a:latin typeface="Inter"/>
                <a:ea typeface="Inter"/>
                <a:cs typeface="Inter"/>
                <a:sym typeface="Inter"/>
              </a:rPr>
              <a:t>Snake</a:t>
            </a:r>
            <a:r>
              <a:rPr lang="en" sz="1800">
                <a:solidFill>
                  <a:schemeClr val="dk1"/>
                </a:solidFill>
                <a:latin typeface="Inter"/>
                <a:ea typeface="Inter"/>
                <a:cs typeface="Inter"/>
                <a:sym typeface="Inter"/>
              </a:rPr>
              <a:t>” through a functioning FPGA interface (controls) and a VGA display</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Uses:</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Entertainment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Killing time (</a:t>
            </a:r>
            <a:r>
              <a:rPr i="1" lang="en" sz="1800">
                <a:solidFill>
                  <a:schemeClr val="dk1"/>
                </a:solidFill>
                <a:latin typeface="Inter"/>
                <a:ea typeface="Inter"/>
                <a:cs typeface="Inter"/>
                <a:sym typeface="Inter"/>
              </a:rPr>
              <a:t>Nokia 6110 : 1997</a:t>
            </a:r>
            <a:r>
              <a:rPr lang="en" sz="1800">
                <a:solidFill>
                  <a:schemeClr val="dk1"/>
                </a:solidFill>
                <a:latin typeface="Inter"/>
                <a:ea typeface="Inter"/>
                <a:cs typeface="Inter"/>
                <a:sym typeface="Inter"/>
              </a:rPr>
              <a:t>)</a:t>
            </a:r>
            <a:endParaRPr sz="1800">
              <a:solidFill>
                <a:schemeClr val="dk1"/>
              </a:solidFill>
              <a:latin typeface="Inter"/>
              <a:ea typeface="Inter"/>
              <a:cs typeface="Inter"/>
              <a:sym typeface="Inter"/>
            </a:endParaRPr>
          </a:p>
          <a:p>
            <a:pPr indent="0" lvl="0" marL="45720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Benefits to game’s design:</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Intuitive</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Rapid gameplay</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No language barrier or coding experience to play, just load it!</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Same game you’ve seen before, familiar!</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p:txBody>
      </p:sp>
      <p:pic>
        <p:nvPicPr>
          <p:cNvPr id="328" name="Google Shape;328;p55"/>
          <p:cNvPicPr preferRelativeResize="0"/>
          <p:nvPr/>
        </p:nvPicPr>
        <p:blipFill>
          <a:blip r:embed="rId3">
            <a:alphaModFix/>
          </a:blip>
          <a:stretch>
            <a:fillRect/>
          </a:stretch>
        </p:blipFill>
        <p:spPr>
          <a:xfrm>
            <a:off x="5202675" y="1040275"/>
            <a:ext cx="3636526" cy="30629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nvSpPr>
        <p:spPr>
          <a:xfrm>
            <a:off x="141425" y="12662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Functionality</a:t>
            </a:r>
            <a:endParaRPr b="1" sz="1800">
              <a:solidFill>
                <a:schemeClr val="dk1"/>
              </a:solidFill>
              <a:latin typeface="Inter"/>
              <a:ea typeface="Inter"/>
              <a:cs typeface="Inter"/>
              <a:sym typeface="Inter"/>
            </a:endParaRPr>
          </a:p>
        </p:txBody>
      </p:sp>
      <p:sp>
        <p:nvSpPr>
          <p:cNvPr id="334" name="Google Shape;334;p56"/>
          <p:cNvSpPr txBox="1"/>
          <p:nvPr/>
        </p:nvSpPr>
        <p:spPr>
          <a:xfrm>
            <a:off x="96300" y="569800"/>
            <a:ext cx="8951400" cy="444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latin typeface="Inter"/>
                <a:ea typeface="Inter"/>
                <a:cs typeface="Inter"/>
                <a:sym typeface="Inter"/>
              </a:rPr>
              <a:t>Objective:</a:t>
            </a:r>
            <a:r>
              <a:rPr lang="en" sz="1100">
                <a:solidFill>
                  <a:schemeClr val="dk1"/>
                </a:solidFill>
                <a:latin typeface="Inter"/>
                <a:ea typeface="Inter"/>
                <a:cs typeface="Inter"/>
                <a:sym typeface="Inter"/>
              </a:rPr>
              <a:t> Implement a snake game with dynamic gameplay rendered on a VGA display</a:t>
            </a:r>
            <a:endParaRPr sz="11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b="1" lang="en" sz="1100">
                <a:solidFill>
                  <a:schemeClr val="dk1"/>
                </a:solidFill>
                <a:latin typeface="Inter"/>
                <a:ea typeface="Inter"/>
                <a:cs typeface="Inter"/>
                <a:sym typeface="Inter"/>
              </a:rPr>
              <a:t>Design Specifications:</a:t>
            </a:r>
            <a:endParaRPr b="1" sz="1100">
              <a:solidFill>
                <a:schemeClr val="dk1"/>
              </a:solidFill>
              <a:latin typeface="Inter"/>
              <a:ea typeface="Inter"/>
              <a:cs typeface="Inter"/>
              <a:sym typeface="Inter"/>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latin typeface="Inter"/>
                <a:ea typeface="Inter"/>
                <a:cs typeface="Inter"/>
                <a:sym typeface="Inter"/>
              </a:rPr>
              <a:t>Player Control:</a:t>
            </a:r>
            <a:r>
              <a:rPr lang="en" sz="1100">
                <a:solidFill>
                  <a:schemeClr val="dk1"/>
                </a:solidFill>
                <a:latin typeface="Inter"/>
                <a:ea typeface="Inter"/>
                <a:cs typeface="Inter"/>
                <a:sym typeface="Inter"/>
              </a:rPr>
              <a:t> The snake's direction is controlled using 4 FPGA buttons (</a:t>
            </a:r>
            <a:r>
              <a:rPr lang="en" sz="1100">
                <a:solidFill>
                  <a:srgbClr val="188038"/>
                </a:solidFill>
                <a:latin typeface="Inter"/>
                <a:ea typeface="Inter"/>
                <a:cs typeface="Inter"/>
                <a:sym typeface="Inter"/>
              </a:rPr>
              <a:t>up</a:t>
            </a:r>
            <a:r>
              <a:rPr lang="en" sz="1100">
                <a:solidFill>
                  <a:schemeClr val="dk1"/>
                </a:solidFill>
                <a:latin typeface="Inter"/>
                <a:ea typeface="Inter"/>
                <a:cs typeface="Inter"/>
                <a:sym typeface="Inter"/>
              </a:rPr>
              <a:t>, </a:t>
            </a:r>
            <a:r>
              <a:rPr lang="en" sz="1100">
                <a:solidFill>
                  <a:srgbClr val="188038"/>
                </a:solidFill>
                <a:latin typeface="Inter"/>
                <a:ea typeface="Inter"/>
                <a:cs typeface="Inter"/>
                <a:sym typeface="Inter"/>
              </a:rPr>
              <a:t>down</a:t>
            </a:r>
            <a:r>
              <a:rPr lang="en" sz="1100">
                <a:solidFill>
                  <a:schemeClr val="dk1"/>
                </a:solidFill>
                <a:latin typeface="Inter"/>
                <a:ea typeface="Inter"/>
                <a:cs typeface="Inter"/>
                <a:sym typeface="Inter"/>
              </a:rPr>
              <a:t>, </a:t>
            </a:r>
            <a:r>
              <a:rPr lang="en" sz="1100">
                <a:solidFill>
                  <a:srgbClr val="188038"/>
                </a:solidFill>
                <a:latin typeface="Inter"/>
                <a:ea typeface="Inter"/>
                <a:cs typeface="Inter"/>
                <a:sym typeface="Inter"/>
              </a:rPr>
              <a:t>left</a:t>
            </a:r>
            <a:r>
              <a:rPr lang="en" sz="1100">
                <a:solidFill>
                  <a:schemeClr val="dk1"/>
                </a:solidFill>
                <a:latin typeface="Inter"/>
                <a:ea typeface="Inter"/>
                <a:cs typeface="Inter"/>
                <a:sym typeface="Inter"/>
              </a:rPr>
              <a:t>, </a:t>
            </a:r>
            <a:r>
              <a:rPr lang="en" sz="1100">
                <a:solidFill>
                  <a:srgbClr val="188038"/>
                </a:solidFill>
                <a:latin typeface="Inter"/>
                <a:ea typeface="Inter"/>
                <a:cs typeface="Inter"/>
                <a:sym typeface="Inter"/>
              </a:rPr>
              <a:t>right</a:t>
            </a:r>
            <a:r>
              <a:rPr lang="en" sz="1100">
                <a:solidFill>
                  <a:schemeClr val="dk1"/>
                </a:solidFill>
                <a:latin typeface="Inter"/>
                <a:ea typeface="Inter"/>
                <a:cs typeface="Inter"/>
                <a:sym typeface="Inter"/>
              </a:rPr>
              <a:t>)</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Snake Growth:</a:t>
            </a:r>
            <a:r>
              <a:rPr lang="en" sz="1100">
                <a:solidFill>
                  <a:schemeClr val="dk1"/>
                </a:solidFill>
                <a:latin typeface="Inter"/>
                <a:ea typeface="Inter"/>
                <a:cs typeface="Inter"/>
                <a:sym typeface="Inter"/>
              </a:rPr>
              <a:t> The snake increases in size whenever it consumes an apple</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Random Food Generation:</a:t>
            </a:r>
            <a:r>
              <a:rPr lang="en" sz="1100">
                <a:solidFill>
                  <a:schemeClr val="dk1"/>
                </a:solidFill>
                <a:latin typeface="Inter"/>
                <a:ea typeface="Inter"/>
                <a:cs typeface="Inter"/>
                <a:sym typeface="Inter"/>
              </a:rPr>
              <a:t> Apples appear at random positions, ensuring no overlap with the snake’s body</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Collision Detection:</a:t>
            </a:r>
            <a:endParaRPr b="1"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latin typeface="Inter"/>
                <a:ea typeface="Inter"/>
                <a:cs typeface="Inter"/>
                <a:sym typeface="Inter"/>
              </a:rPr>
              <a:t>Detects collisions with walls </a:t>
            </a:r>
            <a:r>
              <a:rPr b="1" i="1" lang="en" sz="1100">
                <a:solidFill>
                  <a:schemeClr val="dk1"/>
                </a:solidFill>
                <a:latin typeface="Inter"/>
                <a:ea typeface="Inter"/>
                <a:cs typeface="Inter"/>
                <a:sym typeface="Inter"/>
              </a:rPr>
              <a:t>or</a:t>
            </a:r>
            <a:r>
              <a:rPr b="1" lang="en" sz="1100">
                <a:solidFill>
                  <a:schemeClr val="dk1"/>
                </a:solidFill>
                <a:latin typeface="Inter"/>
                <a:ea typeface="Inter"/>
                <a:cs typeface="Inter"/>
                <a:sym typeface="Inter"/>
              </a:rPr>
              <a:t> </a:t>
            </a:r>
            <a:r>
              <a:rPr lang="en" sz="1100">
                <a:solidFill>
                  <a:schemeClr val="dk1"/>
                </a:solidFill>
                <a:latin typeface="Inter"/>
                <a:ea typeface="Inter"/>
                <a:cs typeface="Inter"/>
                <a:sym typeface="Inter"/>
              </a:rPr>
              <a:t>the snake’s own body</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Ends the game when a collision occurs</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Font typeface="Inter"/>
              <a:buChar char="●"/>
            </a:pPr>
            <a:r>
              <a:rPr b="1" lang="en" sz="1100">
                <a:solidFill>
                  <a:schemeClr val="dk1"/>
                </a:solidFill>
                <a:latin typeface="Inter"/>
                <a:ea typeface="Inter"/>
                <a:cs typeface="Inter"/>
                <a:sym typeface="Inter"/>
              </a:rPr>
              <a:t>Display:</a:t>
            </a:r>
            <a:endParaRPr b="1"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Layout:</a:t>
            </a:r>
            <a:r>
              <a:rPr lang="en" sz="1100">
                <a:solidFill>
                  <a:schemeClr val="dk1"/>
                </a:solidFill>
                <a:latin typeface="Inter"/>
                <a:ea typeface="Inter"/>
                <a:cs typeface="Inter"/>
                <a:sym typeface="Inter"/>
              </a:rPr>
              <a:t> The VGA output renders the game area</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Char char="○"/>
            </a:pPr>
            <a:r>
              <a:rPr b="1" lang="en" sz="1100">
                <a:solidFill>
                  <a:schemeClr val="dk1"/>
                </a:solidFill>
                <a:latin typeface="Inter"/>
                <a:ea typeface="Inter"/>
                <a:cs typeface="Inter"/>
                <a:sym typeface="Inter"/>
              </a:rPr>
              <a:t>Real-Time Updates:</a:t>
            </a:r>
            <a:r>
              <a:rPr lang="en" sz="1100">
                <a:solidFill>
                  <a:schemeClr val="dk1"/>
                </a:solidFill>
                <a:latin typeface="Inter"/>
                <a:ea typeface="Inter"/>
                <a:cs typeface="Inter"/>
                <a:sym typeface="Inter"/>
              </a:rPr>
              <a:t> Displays the snake’s movement, food positions, and game state dynamically</a:t>
            </a:r>
            <a:endParaRPr sz="1100">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b="1" lang="en" sz="1100">
                <a:solidFill>
                  <a:schemeClr val="dk1"/>
                </a:solidFill>
                <a:latin typeface="Inter"/>
                <a:ea typeface="Inter"/>
                <a:cs typeface="Inter"/>
                <a:sym typeface="Inter"/>
              </a:rPr>
              <a:t>Verilog Modules:</a:t>
            </a:r>
            <a:endParaRPr b="1" sz="1100">
              <a:solidFill>
                <a:schemeClr val="dk1"/>
              </a:solidFill>
              <a:latin typeface="Inter"/>
              <a:ea typeface="Inter"/>
              <a:cs typeface="Inter"/>
              <a:sym typeface="Inter"/>
            </a:endParaRPr>
          </a:p>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latin typeface="Inter"/>
                <a:ea typeface="Inter"/>
                <a:cs typeface="Inter"/>
                <a:sym typeface="Inter"/>
              </a:rPr>
              <a:t>Input Processing:</a:t>
            </a:r>
            <a:r>
              <a:rPr lang="en" sz="1100">
                <a:solidFill>
                  <a:schemeClr val="dk1"/>
                </a:solidFill>
                <a:latin typeface="Inter"/>
                <a:ea typeface="Inter"/>
                <a:cs typeface="Inter"/>
                <a:sym typeface="Inter"/>
              </a:rPr>
              <a:t> Captures button inputs and updates the snake's direction</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latin typeface="Inter"/>
                <a:ea typeface="Inter"/>
                <a:cs typeface="Inter"/>
                <a:sym typeface="Inter"/>
              </a:rPr>
              <a:t>Game Logic:</a:t>
            </a:r>
            <a:r>
              <a:rPr lang="en" sz="1100">
                <a:solidFill>
                  <a:schemeClr val="dk1"/>
                </a:solidFill>
                <a:latin typeface="Inter"/>
                <a:ea typeface="Inter"/>
                <a:cs typeface="Inter"/>
                <a:sym typeface="Inter"/>
              </a:rPr>
              <a:t> Manages snake movement, growth, scoring, and collision detection</a:t>
            </a:r>
            <a:endParaRPr sz="1100">
              <a:solidFill>
                <a:schemeClr val="dk1"/>
              </a:solidFill>
              <a:latin typeface="Inter"/>
              <a:ea typeface="Inter"/>
              <a:cs typeface="Inter"/>
              <a:sym typeface="Inter"/>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latin typeface="Inter"/>
                <a:ea typeface="Inter"/>
                <a:cs typeface="Inter"/>
                <a:sym typeface="Inter"/>
              </a:rPr>
              <a:t>VGA Controller:</a:t>
            </a:r>
            <a:r>
              <a:rPr lang="en" sz="1100">
                <a:solidFill>
                  <a:schemeClr val="dk1"/>
                </a:solidFill>
                <a:latin typeface="Inter"/>
                <a:ea typeface="Inter"/>
                <a:cs typeface="Inter"/>
                <a:sym typeface="Inter"/>
              </a:rPr>
              <a:t> Generates the graphical output, rendering the snake and apples in real-time</a:t>
            </a:r>
            <a:endParaRPr b="1" sz="1100">
              <a:solidFill>
                <a:schemeClr val="dk1"/>
              </a:solidFill>
              <a:latin typeface="Inter"/>
              <a:ea typeface="Inter"/>
              <a:cs typeface="Inter"/>
              <a:sym typeface="Inter"/>
            </a:endParaRPr>
          </a:p>
          <a:p>
            <a:pPr indent="0" lvl="0" marL="0" rtl="0" algn="l">
              <a:spcBef>
                <a:spcPts val="1200"/>
              </a:spcBef>
              <a:spcAft>
                <a:spcPts val="0"/>
              </a:spcAft>
              <a:buNone/>
            </a:pPr>
            <a:r>
              <a:t/>
            </a:r>
            <a:endParaRPr sz="18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nvSpPr>
        <p:spPr>
          <a:xfrm>
            <a:off x="56025" y="672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Specification</a:t>
            </a:r>
            <a:endParaRPr b="1"/>
          </a:p>
        </p:txBody>
      </p:sp>
      <p:sp>
        <p:nvSpPr>
          <p:cNvPr id="340" name="Google Shape;340;p57"/>
          <p:cNvSpPr txBox="1"/>
          <p:nvPr/>
        </p:nvSpPr>
        <p:spPr>
          <a:xfrm>
            <a:off x="82650" y="3364925"/>
            <a:ext cx="59940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Font typeface="Inter"/>
              <a:buChar char="➢"/>
            </a:pPr>
            <a:r>
              <a:rPr b="1" lang="en" sz="1200">
                <a:solidFill>
                  <a:schemeClr val="dk1"/>
                </a:solidFill>
                <a:latin typeface="Inter"/>
                <a:ea typeface="Inter"/>
                <a:cs typeface="Inter"/>
                <a:sym typeface="Inter"/>
              </a:rPr>
              <a:t>Constraints</a:t>
            </a: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SzPts val="1200"/>
              <a:buFont typeface="Inter"/>
              <a:buChar char="○"/>
            </a:pPr>
            <a:r>
              <a:rPr b="1" i="1" lang="en" sz="1200">
                <a:solidFill>
                  <a:schemeClr val="dk1"/>
                </a:solidFill>
                <a:latin typeface="Inter"/>
                <a:ea typeface="Inter"/>
                <a:cs typeface="Inter"/>
                <a:sym typeface="Inter"/>
              </a:rPr>
              <a:t>Limited FPGA memory</a:t>
            </a:r>
            <a:r>
              <a:rPr lang="en" sz="1200">
                <a:solidFill>
                  <a:schemeClr val="dk1"/>
                </a:solidFill>
                <a:latin typeface="Inter"/>
                <a:ea typeface="Inter"/>
                <a:cs typeface="Inter"/>
                <a:sym typeface="Inter"/>
              </a:rPr>
              <a:t> for storing snake position</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SzPts val="1200"/>
              <a:buFont typeface="Inter"/>
              <a:buChar char="○"/>
            </a:pPr>
            <a:r>
              <a:rPr b="1" i="1" lang="en" sz="1200">
                <a:solidFill>
                  <a:schemeClr val="dk1"/>
                </a:solidFill>
                <a:latin typeface="Inter"/>
                <a:ea typeface="Inter"/>
                <a:cs typeface="Inter"/>
                <a:sym typeface="Inter"/>
              </a:rPr>
              <a:t>VGA resolution</a:t>
            </a:r>
            <a:r>
              <a:rPr lang="en" sz="1200">
                <a:solidFill>
                  <a:schemeClr val="dk1"/>
                </a:solidFill>
                <a:latin typeface="Inter"/>
                <a:ea typeface="Inter"/>
                <a:cs typeface="Inter"/>
                <a:sym typeface="Inter"/>
              </a:rPr>
              <a:t> restricts size and visual detail</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SzPts val="1200"/>
              <a:buFont typeface="Inter"/>
              <a:buChar char="○"/>
            </a:pPr>
            <a:r>
              <a:rPr lang="en" sz="1200">
                <a:solidFill>
                  <a:schemeClr val="dk1"/>
                </a:solidFill>
                <a:latin typeface="Inter"/>
                <a:ea typeface="Inter"/>
                <a:cs typeface="Inter"/>
                <a:sym typeface="Inter"/>
              </a:rPr>
              <a:t>Minimum </a:t>
            </a:r>
            <a:r>
              <a:rPr b="1" i="1" lang="en" sz="1200">
                <a:solidFill>
                  <a:schemeClr val="dk1"/>
                </a:solidFill>
                <a:latin typeface="Inter"/>
                <a:ea typeface="Inter"/>
                <a:cs typeface="Inter"/>
                <a:sym typeface="Inter"/>
              </a:rPr>
              <a:t>delays from input</a:t>
            </a:r>
            <a:r>
              <a:rPr lang="en" sz="1200">
                <a:solidFill>
                  <a:schemeClr val="dk1"/>
                </a:solidFill>
                <a:latin typeface="Inter"/>
                <a:ea typeface="Inter"/>
                <a:cs typeface="Inter"/>
                <a:sym typeface="Inter"/>
              </a:rPr>
              <a:t> processing and display updates</a:t>
            </a:r>
            <a:endParaRPr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SzPts val="1200"/>
              <a:buFont typeface="Inter"/>
              <a:buChar char="○"/>
            </a:pPr>
            <a:r>
              <a:rPr lang="en" sz="1200">
                <a:solidFill>
                  <a:schemeClr val="dk1"/>
                </a:solidFill>
                <a:latin typeface="Inter"/>
                <a:ea typeface="Inter"/>
                <a:cs typeface="Inter"/>
                <a:sym typeface="Inter"/>
              </a:rPr>
              <a:t>Collision logic complexity increases with snake length</a:t>
            </a:r>
            <a:endParaRPr sz="1200">
              <a:solidFill>
                <a:schemeClr val="dk1"/>
              </a:solidFill>
              <a:latin typeface="Inter"/>
              <a:ea typeface="Inter"/>
              <a:cs typeface="Inter"/>
              <a:sym typeface="Inter"/>
            </a:endParaRPr>
          </a:p>
        </p:txBody>
      </p:sp>
      <p:sp>
        <p:nvSpPr>
          <p:cNvPr id="341" name="Google Shape;341;p57"/>
          <p:cNvSpPr txBox="1"/>
          <p:nvPr/>
        </p:nvSpPr>
        <p:spPr>
          <a:xfrm>
            <a:off x="100050" y="528925"/>
            <a:ext cx="5742300" cy="1431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400"/>
              </a:spcBef>
              <a:spcAft>
                <a:spcPts val="0"/>
              </a:spcAft>
              <a:buClr>
                <a:schemeClr val="dk1"/>
              </a:buClr>
              <a:buSzPts val="1200"/>
              <a:buFont typeface="Inter"/>
              <a:buChar char="➢"/>
            </a:pPr>
            <a:r>
              <a:rPr b="1" lang="en" sz="1200">
                <a:solidFill>
                  <a:schemeClr val="dk1"/>
                </a:solidFill>
                <a:latin typeface="Inter"/>
                <a:ea typeface="Inter"/>
                <a:cs typeface="Inter"/>
                <a:sym typeface="Inter"/>
              </a:rPr>
              <a:t>Design Overview:</a:t>
            </a:r>
            <a:endParaRPr b="1" sz="1200">
              <a:solidFill>
                <a:schemeClr val="dk1"/>
              </a:solidFill>
              <a:latin typeface="Inter"/>
              <a:ea typeface="Inter"/>
              <a:cs typeface="Inter"/>
              <a:sym typeface="Inter"/>
            </a:endParaRPr>
          </a:p>
          <a:p>
            <a:pPr indent="-304800" lvl="1" marL="914400" rtl="0" algn="l">
              <a:lnSpc>
                <a:spcPct val="115000"/>
              </a:lnSpc>
              <a:spcBef>
                <a:spcPts val="0"/>
              </a:spcBef>
              <a:spcAft>
                <a:spcPts val="0"/>
              </a:spcAft>
              <a:buClr>
                <a:schemeClr val="dk1"/>
              </a:buClr>
              <a:buSzPts val="1200"/>
              <a:buChar char="○"/>
            </a:pPr>
            <a:r>
              <a:rPr lang="en" sz="1100">
                <a:solidFill>
                  <a:schemeClr val="dk1"/>
                </a:solidFill>
                <a:latin typeface="Inter"/>
                <a:ea typeface="Inter"/>
                <a:cs typeface="Inter"/>
                <a:sym typeface="Inter"/>
              </a:rPr>
              <a:t>The game updates the positions of the snake and apples dynamically It combines </a:t>
            </a:r>
            <a:r>
              <a:rPr b="1" lang="en" sz="1100">
                <a:solidFill>
                  <a:schemeClr val="dk1"/>
                </a:solidFill>
                <a:latin typeface="Inter"/>
                <a:ea typeface="Inter"/>
                <a:cs typeface="Inter"/>
                <a:sym typeface="Inter"/>
              </a:rPr>
              <a:t>gameplay logic</a:t>
            </a:r>
            <a:r>
              <a:rPr lang="en" sz="1100">
                <a:solidFill>
                  <a:schemeClr val="dk1"/>
                </a:solidFill>
                <a:latin typeface="Inter"/>
                <a:ea typeface="Inter"/>
                <a:cs typeface="Inter"/>
                <a:sym typeface="Inter"/>
              </a:rPr>
              <a:t> and </a:t>
            </a:r>
            <a:r>
              <a:rPr b="1" lang="en" sz="1100">
                <a:solidFill>
                  <a:schemeClr val="dk1"/>
                </a:solidFill>
                <a:latin typeface="Inter"/>
                <a:ea typeface="Inter"/>
                <a:cs typeface="Inter"/>
                <a:sym typeface="Inter"/>
              </a:rPr>
              <a:t>graphical rendering</a:t>
            </a:r>
            <a:r>
              <a:rPr lang="en" sz="1100">
                <a:solidFill>
                  <a:schemeClr val="dk1"/>
                </a:solidFill>
                <a:latin typeface="Inter"/>
                <a:ea typeface="Inter"/>
                <a:cs typeface="Inter"/>
                <a:sym typeface="Inter"/>
              </a:rPr>
              <a:t> to show the snake, apple, and game status on a VGA display</a:t>
            </a:r>
            <a:endParaRPr sz="1100">
              <a:solidFill>
                <a:schemeClr val="dk1"/>
              </a:solidFill>
              <a:latin typeface="Inter"/>
              <a:ea typeface="Inter"/>
              <a:cs typeface="Inter"/>
              <a:sym typeface="Inter"/>
            </a:endParaRPr>
          </a:p>
        </p:txBody>
      </p:sp>
      <p:sp>
        <p:nvSpPr>
          <p:cNvPr id="342" name="Google Shape;342;p57"/>
          <p:cNvSpPr txBox="1"/>
          <p:nvPr/>
        </p:nvSpPr>
        <p:spPr>
          <a:xfrm>
            <a:off x="100050" y="1517600"/>
            <a:ext cx="5959200" cy="176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400"/>
              </a:spcBef>
              <a:spcAft>
                <a:spcPts val="0"/>
              </a:spcAft>
              <a:buClr>
                <a:schemeClr val="dk1"/>
              </a:buClr>
              <a:buSzPts val="1200"/>
              <a:buFont typeface="Inter"/>
              <a:buChar char="➢"/>
            </a:pPr>
            <a:r>
              <a:rPr b="1" lang="en" sz="1200">
                <a:solidFill>
                  <a:schemeClr val="dk1"/>
                </a:solidFill>
                <a:latin typeface="Inter"/>
                <a:ea typeface="Inter"/>
                <a:cs typeface="Inter"/>
                <a:sym typeface="Inter"/>
              </a:rPr>
              <a:t>Requirements:</a:t>
            </a:r>
            <a:endParaRPr b="1" sz="12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Verilog modules for input control, game mechanics, and VGA rendering</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b="1" i="1" lang="en" sz="1100">
                <a:solidFill>
                  <a:schemeClr val="dk1"/>
                </a:solidFill>
                <a:latin typeface="Inter"/>
                <a:ea typeface="Inter"/>
                <a:cs typeface="Inter"/>
                <a:sym typeface="Inter"/>
              </a:rPr>
              <a:t>Randomized food placement logic</a:t>
            </a:r>
            <a:r>
              <a:rPr lang="en" sz="1100">
                <a:solidFill>
                  <a:schemeClr val="dk1"/>
                </a:solidFill>
                <a:latin typeface="Inter"/>
                <a:ea typeface="Inter"/>
                <a:cs typeface="Inter"/>
                <a:sym typeface="Inter"/>
              </a:rPr>
              <a:t> ensuring it does not overlap with the snake</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b="1" i="1" lang="en" sz="1100">
                <a:solidFill>
                  <a:schemeClr val="dk1"/>
                </a:solidFill>
                <a:latin typeface="Inter"/>
                <a:ea typeface="Inter"/>
                <a:cs typeface="Inter"/>
                <a:sym typeface="Inter"/>
              </a:rPr>
              <a:t>Collision handling</a:t>
            </a:r>
            <a:r>
              <a:rPr lang="en" sz="1100">
                <a:solidFill>
                  <a:schemeClr val="dk1"/>
                </a:solidFill>
                <a:latin typeface="Inter"/>
                <a:ea typeface="Inter"/>
                <a:cs typeface="Inter"/>
                <a:sym typeface="Inter"/>
              </a:rPr>
              <a:t> for walls and self-collision, triggering </a:t>
            </a:r>
            <a:r>
              <a:rPr b="1" i="1" lang="en" sz="1100">
                <a:solidFill>
                  <a:schemeClr val="dk1"/>
                </a:solidFill>
                <a:latin typeface="Inter"/>
                <a:ea typeface="Inter"/>
                <a:cs typeface="Inter"/>
                <a:sym typeface="Inter"/>
              </a:rPr>
              <a:t>game over</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A </a:t>
            </a:r>
            <a:r>
              <a:rPr b="1" i="1" lang="en" sz="1100">
                <a:solidFill>
                  <a:schemeClr val="dk1"/>
                </a:solidFill>
                <a:latin typeface="Inter"/>
                <a:ea typeface="Inter"/>
                <a:cs typeface="Inter"/>
                <a:sym typeface="Inter"/>
              </a:rPr>
              <a:t>scoring </a:t>
            </a:r>
            <a:r>
              <a:rPr lang="en" sz="1100">
                <a:solidFill>
                  <a:schemeClr val="dk1"/>
                </a:solidFill>
                <a:latin typeface="Inter"/>
                <a:ea typeface="Inter"/>
                <a:cs typeface="Inter"/>
                <a:sym typeface="Inter"/>
              </a:rPr>
              <a:t>mechanism that tracks progress and updates dynamically</a:t>
            </a:r>
            <a:endParaRPr sz="1100">
              <a:solidFill>
                <a:schemeClr val="dk1"/>
              </a:solidFill>
              <a:latin typeface="Inter"/>
              <a:ea typeface="Inter"/>
              <a:cs typeface="Inter"/>
              <a:sym typeface="Inter"/>
            </a:endParaRPr>
          </a:p>
          <a:p>
            <a:pPr indent="-298450" lvl="1" marL="914400" rtl="0" algn="l">
              <a:lnSpc>
                <a:spcPct val="115000"/>
              </a:lnSpc>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Clock synchronization to regulate snake movement speed and </a:t>
            </a:r>
            <a:r>
              <a:rPr b="1" i="1" lang="en" sz="1100">
                <a:solidFill>
                  <a:schemeClr val="dk1"/>
                </a:solidFill>
                <a:latin typeface="Inter"/>
                <a:ea typeface="Inter"/>
                <a:cs typeface="Inter"/>
                <a:sym typeface="Inter"/>
              </a:rPr>
              <a:t>gameplay timing</a:t>
            </a:r>
            <a:endParaRPr sz="1800">
              <a:solidFill>
                <a:schemeClr val="dk1"/>
              </a:solidFill>
              <a:latin typeface="Inter"/>
              <a:ea typeface="Inter"/>
              <a:cs typeface="Inter"/>
              <a:sym typeface="Inter"/>
            </a:endParaRPr>
          </a:p>
        </p:txBody>
      </p:sp>
      <p:pic>
        <p:nvPicPr>
          <p:cNvPr id="343" name="Google Shape;343;p57"/>
          <p:cNvPicPr preferRelativeResize="0"/>
          <p:nvPr/>
        </p:nvPicPr>
        <p:blipFill>
          <a:blip r:embed="rId3">
            <a:alphaModFix/>
          </a:blip>
          <a:stretch>
            <a:fillRect/>
          </a:stretch>
        </p:blipFill>
        <p:spPr>
          <a:xfrm>
            <a:off x="6011550" y="576500"/>
            <a:ext cx="2762550" cy="16067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nvSpPr>
        <p:spPr>
          <a:xfrm>
            <a:off x="0" y="-73350"/>
            <a:ext cx="17832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Block Diagram (GOAL)</a:t>
            </a:r>
            <a:endParaRPr b="1" sz="1800">
              <a:solidFill>
                <a:schemeClr val="dk1"/>
              </a:solidFill>
              <a:latin typeface="Inter"/>
              <a:ea typeface="Inter"/>
              <a:cs typeface="Inter"/>
              <a:sym typeface="Inter"/>
            </a:endParaRPr>
          </a:p>
        </p:txBody>
      </p:sp>
      <p:sp>
        <p:nvSpPr>
          <p:cNvPr id="349" name="Google Shape;349;p58"/>
          <p:cNvSpPr/>
          <p:nvPr/>
        </p:nvSpPr>
        <p:spPr>
          <a:xfrm>
            <a:off x="1646575" y="952838"/>
            <a:ext cx="1561800" cy="789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VGA Generator</a:t>
            </a:r>
            <a:endParaRPr>
              <a:latin typeface="Inter"/>
              <a:ea typeface="Inter"/>
              <a:cs typeface="Inter"/>
              <a:sym typeface="Inter"/>
            </a:endParaRPr>
          </a:p>
        </p:txBody>
      </p:sp>
      <p:sp>
        <p:nvSpPr>
          <p:cNvPr id="350" name="Google Shape;350;p58"/>
          <p:cNvSpPr/>
          <p:nvPr/>
        </p:nvSpPr>
        <p:spPr>
          <a:xfrm>
            <a:off x="1646550" y="1983198"/>
            <a:ext cx="1561800" cy="789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Inter"/>
                <a:ea typeface="Inter"/>
                <a:cs typeface="Inter"/>
                <a:sym typeface="Inter"/>
              </a:rPr>
              <a:t>Snake Controller</a:t>
            </a:r>
            <a:endParaRPr>
              <a:latin typeface="Inter"/>
              <a:ea typeface="Inter"/>
              <a:cs typeface="Inter"/>
              <a:sym typeface="Inter"/>
            </a:endParaRPr>
          </a:p>
        </p:txBody>
      </p:sp>
      <p:sp>
        <p:nvSpPr>
          <p:cNvPr id="351" name="Google Shape;351;p58"/>
          <p:cNvSpPr/>
          <p:nvPr/>
        </p:nvSpPr>
        <p:spPr>
          <a:xfrm>
            <a:off x="1646575" y="3013523"/>
            <a:ext cx="1561800" cy="886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Apple Position Controller</a:t>
            </a:r>
            <a:endParaRPr>
              <a:latin typeface="Inter"/>
              <a:ea typeface="Inter"/>
              <a:cs typeface="Inter"/>
              <a:sym typeface="Inter"/>
            </a:endParaRPr>
          </a:p>
        </p:txBody>
      </p:sp>
      <p:sp>
        <p:nvSpPr>
          <p:cNvPr id="352" name="Google Shape;352;p58"/>
          <p:cNvSpPr/>
          <p:nvPr/>
        </p:nvSpPr>
        <p:spPr>
          <a:xfrm>
            <a:off x="1646575" y="4160725"/>
            <a:ext cx="1561800" cy="886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Game End Checker</a:t>
            </a:r>
            <a:endParaRPr>
              <a:latin typeface="Inter"/>
              <a:ea typeface="Inter"/>
              <a:cs typeface="Inter"/>
              <a:sym typeface="Inter"/>
            </a:endParaRPr>
          </a:p>
        </p:txBody>
      </p:sp>
      <p:sp>
        <p:nvSpPr>
          <p:cNvPr id="353" name="Google Shape;353;p58"/>
          <p:cNvSpPr txBox="1"/>
          <p:nvPr/>
        </p:nvSpPr>
        <p:spPr>
          <a:xfrm>
            <a:off x="28100" y="739550"/>
            <a:ext cx="1411500" cy="6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a:ea typeface="Inter"/>
                <a:cs typeface="Inter"/>
                <a:sym typeface="Inter"/>
              </a:rPr>
              <a:t>5 Main Modules </a:t>
            </a:r>
            <a:endParaRPr sz="1800">
              <a:solidFill>
                <a:schemeClr val="dk1"/>
              </a:solidFill>
              <a:latin typeface="Inter"/>
              <a:ea typeface="Inter"/>
              <a:cs typeface="Inter"/>
              <a:sym typeface="Inter"/>
            </a:endParaRPr>
          </a:p>
        </p:txBody>
      </p:sp>
      <p:sp>
        <p:nvSpPr>
          <p:cNvPr id="354" name="Google Shape;354;p58"/>
          <p:cNvSpPr/>
          <p:nvPr/>
        </p:nvSpPr>
        <p:spPr>
          <a:xfrm>
            <a:off x="139100" y="1354125"/>
            <a:ext cx="1189500" cy="2410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Top Module</a:t>
            </a:r>
            <a:endParaRPr>
              <a:latin typeface="Inter"/>
              <a:ea typeface="Inter"/>
              <a:cs typeface="Inter"/>
              <a:sym typeface="Inter"/>
            </a:endParaRPr>
          </a:p>
        </p:txBody>
      </p:sp>
      <p:sp>
        <p:nvSpPr>
          <p:cNvPr id="355" name="Google Shape;355;p58"/>
          <p:cNvSpPr/>
          <p:nvPr/>
        </p:nvSpPr>
        <p:spPr>
          <a:xfrm>
            <a:off x="4015325" y="848575"/>
            <a:ext cx="45036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Generates Hsync and Vsync signals</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RGB outputs for screen display (snake, apples, background)</a:t>
            </a:r>
            <a:endParaRPr>
              <a:solidFill>
                <a:schemeClr val="dk1"/>
              </a:solidFill>
              <a:latin typeface="Inter"/>
              <a:ea typeface="Inter"/>
              <a:cs typeface="Inter"/>
              <a:sym typeface="Inter"/>
            </a:endParaRPr>
          </a:p>
        </p:txBody>
      </p:sp>
      <p:sp>
        <p:nvSpPr>
          <p:cNvPr id="356" name="Google Shape;356;p58"/>
          <p:cNvSpPr/>
          <p:nvPr/>
        </p:nvSpPr>
        <p:spPr>
          <a:xfrm>
            <a:off x="4015325" y="1751650"/>
            <a:ext cx="4503600" cy="98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Processes movements based on inputs from FPGA board </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Updates snake’s position </a:t>
            </a:r>
            <a:endParaRPr>
              <a:solidFill>
                <a:schemeClr val="dk1"/>
              </a:solidFill>
              <a:latin typeface="Inter"/>
              <a:ea typeface="Inter"/>
              <a:cs typeface="Inter"/>
              <a:sym typeface="Inter"/>
            </a:endParaRPr>
          </a:p>
          <a:p>
            <a:pPr indent="-317500" lvl="0" marL="457200" rtl="0" algn="l">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Adds length to snake</a:t>
            </a:r>
            <a:endParaRPr>
              <a:latin typeface="Inter"/>
              <a:ea typeface="Inter"/>
              <a:cs typeface="Inter"/>
              <a:sym typeface="Inter"/>
            </a:endParaRPr>
          </a:p>
        </p:txBody>
      </p:sp>
      <p:sp>
        <p:nvSpPr>
          <p:cNvPr id="357" name="Google Shape;357;p58"/>
          <p:cNvSpPr/>
          <p:nvPr/>
        </p:nvSpPr>
        <p:spPr>
          <a:xfrm>
            <a:off x="4015300" y="2962825"/>
            <a:ext cx="4503600" cy="98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Generates new (random) positions for apples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Updates Score on display</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Handles random repositioning</a:t>
            </a:r>
            <a:endParaRPr>
              <a:latin typeface="Inter"/>
              <a:ea typeface="Inter"/>
              <a:cs typeface="Inter"/>
              <a:sym typeface="Inter"/>
            </a:endParaRPr>
          </a:p>
        </p:txBody>
      </p:sp>
      <p:sp>
        <p:nvSpPr>
          <p:cNvPr id="358" name="Google Shape;358;p58"/>
          <p:cNvSpPr/>
          <p:nvPr/>
        </p:nvSpPr>
        <p:spPr>
          <a:xfrm>
            <a:off x="4051925" y="4174000"/>
            <a:ext cx="4430400" cy="789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Checks for collisions (border and body)</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Ends game, displays different screen</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Resets all components</a:t>
            </a:r>
            <a:endParaRPr>
              <a:latin typeface="Inter"/>
              <a:ea typeface="Inter"/>
              <a:cs typeface="Inter"/>
              <a:sym typeface="Inter"/>
            </a:endParaRPr>
          </a:p>
        </p:txBody>
      </p:sp>
      <p:sp>
        <p:nvSpPr>
          <p:cNvPr id="359" name="Google Shape;359;p58"/>
          <p:cNvSpPr/>
          <p:nvPr/>
        </p:nvSpPr>
        <p:spPr>
          <a:xfrm>
            <a:off x="3376750" y="2267750"/>
            <a:ext cx="5715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0" name="Google Shape;360;p58"/>
          <p:cNvSpPr/>
          <p:nvPr/>
        </p:nvSpPr>
        <p:spPr>
          <a:xfrm>
            <a:off x="3376750" y="3225075"/>
            <a:ext cx="5715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1" name="Google Shape;361;p58"/>
          <p:cNvSpPr/>
          <p:nvPr/>
        </p:nvSpPr>
        <p:spPr>
          <a:xfrm>
            <a:off x="3309827" y="4521025"/>
            <a:ext cx="7056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2" name="Google Shape;362;p58"/>
          <p:cNvSpPr/>
          <p:nvPr/>
        </p:nvSpPr>
        <p:spPr>
          <a:xfrm rot="-2700000">
            <a:off x="1384538" y="1523167"/>
            <a:ext cx="274499" cy="165463"/>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3" name="Google Shape;363;p58"/>
          <p:cNvSpPr/>
          <p:nvPr/>
        </p:nvSpPr>
        <p:spPr>
          <a:xfrm rot="2700000">
            <a:off x="1201868" y="3932428"/>
            <a:ext cx="571484" cy="165463"/>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4" name="Google Shape;364;p58"/>
          <p:cNvSpPr txBox="1"/>
          <p:nvPr/>
        </p:nvSpPr>
        <p:spPr>
          <a:xfrm>
            <a:off x="1714975" y="1748125"/>
            <a:ext cx="1060200" cy="5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Inter"/>
              <a:ea typeface="Inter"/>
              <a:cs typeface="Inter"/>
              <a:sym typeface="Inter"/>
            </a:endParaRPr>
          </a:p>
        </p:txBody>
      </p:sp>
      <p:sp>
        <p:nvSpPr>
          <p:cNvPr id="365" name="Google Shape;365;p58"/>
          <p:cNvSpPr/>
          <p:nvPr/>
        </p:nvSpPr>
        <p:spPr>
          <a:xfrm>
            <a:off x="1646575" y="0"/>
            <a:ext cx="1561800" cy="789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Clock Divider</a:t>
            </a:r>
            <a:endParaRPr>
              <a:latin typeface="Inter"/>
              <a:ea typeface="Inter"/>
              <a:cs typeface="Inter"/>
              <a:sym typeface="Inter"/>
            </a:endParaRPr>
          </a:p>
        </p:txBody>
      </p:sp>
      <p:sp>
        <p:nvSpPr>
          <p:cNvPr id="366" name="Google Shape;366;p58"/>
          <p:cNvSpPr/>
          <p:nvPr/>
        </p:nvSpPr>
        <p:spPr>
          <a:xfrm rot="-3546100">
            <a:off x="1108968" y="965719"/>
            <a:ext cx="720912" cy="165359"/>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7" name="Google Shape;367;p58"/>
          <p:cNvSpPr/>
          <p:nvPr/>
        </p:nvSpPr>
        <p:spPr>
          <a:xfrm>
            <a:off x="1388888" y="3157725"/>
            <a:ext cx="1974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8" name="Google Shape;368;p58"/>
          <p:cNvSpPr/>
          <p:nvPr/>
        </p:nvSpPr>
        <p:spPr>
          <a:xfrm>
            <a:off x="1388875" y="2295350"/>
            <a:ext cx="1974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69" name="Google Shape;369;p58"/>
          <p:cNvSpPr/>
          <p:nvPr/>
        </p:nvSpPr>
        <p:spPr>
          <a:xfrm rot="5400000">
            <a:off x="4012025" y="-471350"/>
            <a:ext cx="550200" cy="1820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0" name="Google Shape;370;p58"/>
          <p:cNvSpPr/>
          <p:nvPr/>
        </p:nvSpPr>
        <p:spPr>
          <a:xfrm flipH="1" rot="10800000">
            <a:off x="3415350" y="333175"/>
            <a:ext cx="581400" cy="1820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1" name="Google Shape;371;p58"/>
          <p:cNvSpPr/>
          <p:nvPr/>
        </p:nvSpPr>
        <p:spPr>
          <a:xfrm>
            <a:off x="3318075" y="1310425"/>
            <a:ext cx="689100" cy="165600"/>
          </a:xfrm>
          <a:prstGeom prst="rightArrow">
            <a:avLst>
              <a:gd fmla="val 50000" name="adj1"/>
              <a:gd fmla="val 50000" name="adj2"/>
            </a:avLst>
          </a:prstGeom>
          <a:solidFill>
            <a:srgbClr val="20124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9"/>
          <p:cNvSpPr txBox="1"/>
          <p:nvPr/>
        </p:nvSpPr>
        <p:spPr>
          <a:xfrm>
            <a:off x="0"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Code</a:t>
            </a:r>
            <a:endParaRPr b="1"/>
          </a:p>
        </p:txBody>
      </p:sp>
      <p:pic>
        <p:nvPicPr>
          <p:cNvPr id="377" name="Google Shape;377;p59"/>
          <p:cNvPicPr preferRelativeResize="0"/>
          <p:nvPr/>
        </p:nvPicPr>
        <p:blipFill rotWithShape="1">
          <a:blip r:embed="rId3">
            <a:alphaModFix/>
          </a:blip>
          <a:srcRect b="9883" l="36597" r="18503" t="30034"/>
          <a:stretch/>
        </p:blipFill>
        <p:spPr>
          <a:xfrm>
            <a:off x="122800" y="730225"/>
            <a:ext cx="3493776" cy="2629824"/>
          </a:xfrm>
          <a:prstGeom prst="rect">
            <a:avLst/>
          </a:prstGeom>
          <a:noFill/>
          <a:ln>
            <a:noFill/>
          </a:ln>
        </p:spPr>
      </p:pic>
      <p:pic>
        <p:nvPicPr>
          <p:cNvPr id="378" name="Google Shape;378;p59"/>
          <p:cNvPicPr preferRelativeResize="0"/>
          <p:nvPr/>
        </p:nvPicPr>
        <p:blipFill rotWithShape="1">
          <a:blip r:embed="rId4">
            <a:alphaModFix/>
          </a:blip>
          <a:srcRect b="9263" l="36628" r="17632" t="66389"/>
          <a:stretch/>
        </p:blipFill>
        <p:spPr>
          <a:xfrm>
            <a:off x="122800" y="3360050"/>
            <a:ext cx="3493776" cy="1252276"/>
          </a:xfrm>
          <a:prstGeom prst="rect">
            <a:avLst/>
          </a:prstGeom>
          <a:noFill/>
          <a:ln>
            <a:noFill/>
          </a:ln>
        </p:spPr>
      </p:pic>
      <p:sp>
        <p:nvSpPr>
          <p:cNvPr id="379" name="Google Shape;379;p59"/>
          <p:cNvSpPr txBox="1"/>
          <p:nvPr/>
        </p:nvSpPr>
        <p:spPr>
          <a:xfrm>
            <a:off x="122800" y="387000"/>
            <a:ext cx="33633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End Game Conditions</a:t>
            </a:r>
            <a:endParaRPr sz="1800">
              <a:solidFill>
                <a:schemeClr val="dk1"/>
              </a:solidFill>
              <a:latin typeface="Inter"/>
              <a:ea typeface="Inter"/>
              <a:cs typeface="Inter"/>
              <a:sym typeface="Inter"/>
            </a:endParaRPr>
          </a:p>
        </p:txBody>
      </p:sp>
      <p:pic>
        <p:nvPicPr>
          <p:cNvPr id="380" name="Google Shape;380;p59"/>
          <p:cNvPicPr preferRelativeResize="0"/>
          <p:nvPr/>
        </p:nvPicPr>
        <p:blipFill>
          <a:blip r:embed="rId5">
            <a:alphaModFix/>
          </a:blip>
          <a:stretch>
            <a:fillRect/>
          </a:stretch>
        </p:blipFill>
        <p:spPr>
          <a:xfrm>
            <a:off x="5173850" y="842450"/>
            <a:ext cx="3413600" cy="3275675"/>
          </a:xfrm>
          <a:prstGeom prst="rect">
            <a:avLst/>
          </a:prstGeom>
          <a:noFill/>
          <a:ln>
            <a:noFill/>
          </a:ln>
        </p:spPr>
      </p:pic>
      <p:sp>
        <p:nvSpPr>
          <p:cNvPr id="381" name="Google Shape;381;p59"/>
          <p:cNvSpPr txBox="1"/>
          <p:nvPr/>
        </p:nvSpPr>
        <p:spPr>
          <a:xfrm>
            <a:off x="5173850" y="461700"/>
            <a:ext cx="33633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Some Displays</a:t>
            </a:r>
            <a:endParaRPr sz="18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0"/>
          <p:cNvSpPr txBox="1"/>
          <p:nvPr/>
        </p:nvSpPr>
        <p:spPr>
          <a:xfrm>
            <a:off x="0" y="0"/>
            <a:ext cx="63939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Successes</a:t>
            </a:r>
            <a:endParaRPr b="1" sz="1800">
              <a:solidFill>
                <a:schemeClr val="dk1"/>
              </a:solidFill>
              <a:latin typeface="Inter"/>
              <a:ea typeface="Inter"/>
              <a:cs typeface="Inter"/>
              <a:sym typeface="Inter"/>
            </a:endParaRPr>
          </a:p>
        </p:txBody>
      </p:sp>
      <p:sp>
        <p:nvSpPr>
          <p:cNvPr id="387" name="Google Shape;387;p60"/>
          <p:cNvSpPr txBox="1"/>
          <p:nvPr/>
        </p:nvSpPr>
        <p:spPr>
          <a:xfrm>
            <a:off x="94525" y="320825"/>
            <a:ext cx="5143800" cy="48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Generate </a:t>
            </a:r>
            <a:r>
              <a:rPr b="1" lang="en" sz="1800">
                <a:solidFill>
                  <a:schemeClr val="dk1"/>
                </a:solidFill>
                <a:latin typeface="Inter"/>
                <a:ea typeface="Inter"/>
                <a:cs typeface="Inter"/>
                <a:sym typeface="Inter"/>
              </a:rPr>
              <a:t>background</a:t>
            </a:r>
            <a:r>
              <a:rPr lang="en" sz="1800">
                <a:solidFill>
                  <a:schemeClr val="dk1"/>
                </a:solidFill>
                <a:latin typeface="Inter"/>
                <a:ea typeface="Inter"/>
                <a:cs typeface="Inter"/>
                <a:sym typeface="Inter"/>
              </a:rPr>
              <a:t>, </a:t>
            </a:r>
            <a:r>
              <a:rPr b="1" lang="en" sz="1800">
                <a:solidFill>
                  <a:schemeClr val="dk1"/>
                </a:solidFill>
                <a:latin typeface="Inter"/>
                <a:ea typeface="Inter"/>
                <a:cs typeface="Inter"/>
                <a:sym typeface="Inter"/>
              </a:rPr>
              <a:t>snake</a:t>
            </a:r>
            <a:r>
              <a:rPr lang="en" sz="1800">
                <a:solidFill>
                  <a:schemeClr val="dk1"/>
                </a:solidFill>
                <a:latin typeface="Inter"/>
                <a:ea typeface="Inter"/>
                <a:cs typeface="Inter"/>
                <a:sym typeface="Inter"/>
              </a:rPr>
              <a:t>, and </a:t>
            </a:r>
            <a:r>
              <a:rPr b="1" lang="en" sz="1800">
                <a:solidFill>
                  <a:schemeClr val="dk1"/>
                </a:solidFill>
                <a:latin typeface="Inter"/>
                <a:ea typeface="Inter"/>
                <a:cs typeface="Inter"/>
                <a:sym typeface="Inter"/>
              </a:rPr>
              <a:t>apple</a:t>
            </a:r>
            <a:endParaRPr b="1"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Generate temporary </a:t>
            </a:r>
            <a:r>
              <a:rPr b="1" lang="en" sz="1800">
                <a:solidFill>
                  <a:schemeClr val="dk1"/>
                </a:solidFill>
                <a:latin typeface="Inter"/>
                <a:ea typeface="Inter"/>
                <a:cs typeface="Inter"/>
                <a:sym typeface="Inter"/>
              </a:rPr>
              <a:t>game over</a:t>
            </a:r>
            <a:r>
              <a:rPr lang="en" sz="1800">
                <a:solidFill>
                  <a:schemeClr val="dk1"/>
                </a:solidFill>
                <a:latin typeface="Inter"/>
                <a:ea typeface="Inter"/>
                <a:cs typeface="Inter"/>
                <a:sym typeface="Inter"/>
              </a:rPr>
              <a:t> screen</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Different colors for each item indicate the differences in how the snake interracts</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u="sng">
                <a:solidFill>
                  <a:schemeClr val="dk1"/>
                </a:solidFill>
                <a:latin typeface="Inter"/>
                <a:ea typeface="Inter"/>
                <a:cs typeface="Inter"/>
                <a:sym typeface="Inter"/>
              </a:rPr>
              <a:t>Head</a:t>
            </a:r>
            <a:r>
              <a:rPr lang="en" sz="1800">
                <a:solidFill>
                  <a:schemeClr val="dk1"/>
                </a:solidFill>
                <a:latin typeface="Inter"/>
                <a:ea typeface="Inter"/>
                <a:cs typeface="Inter"/>
                <a:sym typeface="Inter"/>
              </a:rPr>
              <a:t> - </a:t>
            </a:r>
            <a:r>
              <a:rPr lang="en" sz="1800">
                <a:solidFill>
                  <a:schemeClr val="accent3"/>
                </a:solidFill>
                <a:latin typeface="Inter"/>
                <a:ea typeface="Inter"/>
                <a:cs typeface="Inter"/>
                <a:sym typeface="Inter"/>
              </a:rPr>
              <a:t>brown</a:t>
            </a:r>
            <a:r>
              <a:rPr lang="en" sz="1800">
                <a:solidFill>
                  <a:schemeClr val="dk1"/>
                </a:solidFill>
                <a:latin typeface="Inter"/>
                <a:ea typeface="Inter"/>
                <a:cs typeface="Inter"/>
                <a:sym typeface="Inter"/>
              </a:rPr>
              <a:t>: the </a:t>
            </a:r>
            <a:r>
              <a:rPr lang="en" sz="1800">
                <a:solidFill>
                  <a:schemeClr val="dk1"/>
                </a:solidFill>
                <a:latin typeface="Inter"/>
                <a:ea typeface="Inter"/>
                <a:cs typeface="Inter"/>
                <a:sym typeface="Inter"/>
              </a:rPr>
              <a:t>movable</a:t>
            </a:r>
            <a:r>
              <a:rPr lang="en" sz="1800">
                <a:solidFill>
                  <a:schemeClr val="dk1"/>
                </a:solidFill>
                <a:latin typeface="Inter"/>
                <a:ea typeface="Inter"/>
                <a:cs typeface="Inter"/>
                <a:sym typeface="Inter"/>
              </a:rPr>
              <a:t> game piece</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u="sng">
                <a:solidFill>
                  <a:schemeClr val="dk1"/>
                </a:solidFill>
                <a:latin typeface="Inter"/>
                <a:ea typeface="Inter"/>
                <a:cs typeface="Inter"/>
                <a:sym typeface="Inter"/>
              </a:rPr>
              <a:t>Tail</a:t>
            </a:r>
            <a:r>
              <a:rPr lang="en" sz="1800">
                <a:solidFill>
                  <a:schemeClr val="dk1"/>
                </a:solidFill>
                <a:latin typeface="Inter"/>
                <a:ea typeface="Inter"/>
                <a:cs typeface="Inter"/>
                <a:sym typeface="Inter"/>
              </a:rPr>
              <a:t> - </a:t>
            </a:r>
            <a:r>
              <a:rPr lang="en" sz="1800">
                <a:solidFill>
                  <a:srgbClr val="0000FF"/>
                </a:solidFill>
                <a:latin typeface="Inter"/>
                <a:ea typeface="Inter"/>
                <a:cs typeface="Inter"/>
                <a:sym typeface="Inter"/>
              </a:rPr>
              <a:t>blue</a:t>
            </a:r>
            <a:r>
              <a:rPr lang="en" sz="1800">
                <a:solidFill>
                  <a:schemeClr val="dk1"/>
                </a:solidFill>
                <a:latin typeface="Inter"/>
                <a:ea typeface="Inter"/>
                <a:cs typeface="Inter"/>
                <a:sym typeface="Inter"/>
              </a:rPr>
              <a:t>: snake body + game over condition</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u="sng">
                <a:solidFill>
                  <a:schemeClr val="dk1"/>
                </a:solidFill>
                <a:latin typeface="Inter"/>
                <a:ea typeface="Inter"/>
                <a:cs typeface="Inter"/>
                <a:sym typeface="Inter"/>
              </a:rPr>
              <a:t>Apple</a:t>
            </a:r>
            <a:r>
              <a:rPr lang="en" sz="1800">
                <a:solidFill>
                  <a:schemeClr val="dk1"/>
                </a:solidFill>
                <a:latin typeface="Inter"/>
                <a:ea typeface="Inter"/>
                <a:cs typeface="Inter"/>
                <a:sym typeface="Inter"/>
              </a:rPr>
              <a:t> - </a:t>
            </a:r>
            <a:r>
              <a:rPr lang="en" sz="1800">
                <a:solidFill>
                  <a:srgbClr val="FF0000"/>
                </a:solidFill>
                <a:latin typeface="Inter"/>
                <a:ea typeface="Inter"/>
                <a:cs typeface="Inter"/>
                <a:sym typeface="Inter"/>
              </a:rPr>
              <a:t>red</a:t>
            </a:r>
            <a:r>
              <a:rPr lang="en" sz="1800">
                <a:solidFill>
                  <a:schemeClr val="dk1"/>
                </a:solidFill>
                <a:latin typeface="Inter"/>
                <a:ea typeface="Inter"/>
                <a:cs typeface="Inter"/>
                <a:sym typeface="Inter"/>
              </a:rPr>
              <a:t>: snake will grow</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u="sng">
                <a:solidFill>
                  <a:schemeClr val="dk1"/>
                </a:solidFill>
                <a:latin typeface="Inter"/>
                <a:ea typeface="Inter"/>
                <a:cs typeface="Inter"/>
                <a:sym typeface="Inter"/>
              </a:rPr>
              <a:t>Background</a:t>
            </a:r>
            <a:r>
              <a:rPr lang="en" sz="1800">
                <a:solidFill>
                  <a:schemeClr val="dk1"/>
                </a:solidFill>
                <a:latin typeface="Inter"/>
                <a:ea typeface="Inter"/>
                <a:cs typeface="Inter"/>
                <a:sym typeface="Inter"/>
              </a:rPr>
              <a:t> - </a:t>
            </a:r>
            <a:r>
              <a:rPr lang="en" sz="1800">
                <a:solidFill>
                  <a:srgbClr val="188038"/>
                </a:solidFill>
                <a:latin typeface="Inter"/>
                <a:ea typeface="Inter"/>
                <a:cs typeface="Inter"/>
                <a:sym typeface="Inter"/>
              </a:rPr>
              <a:t>green</a:t>
            </a:r>
            <a:r>
              <a:rPr lang="en" sz="1800">
                <a:solidFill>
                  <a:schemeClr val="dk1"/>
                </a:solidFill>
                <a:latin typeface="Inter"/>
                <a:ea typeface="Inter"/>
                <a:cs typeface="Inter"/>
                <a:sym typeface="Inter"/>
              </a:rPr>
              <a:t>: neutral. No interaction</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Using the reset switch, snake moves to the right, and position updates with each clock cycle</a:t>
            </a:r>
            <a:endParaRPr sz="1800">
              <a:solidFill>
                <a:schemeClr val="dk1"/>
              </a:solidFill>
              <a:latin typeface="Inter"/>
              <a:ea typeface="Inter"/>
              <a:cs typeface="Inter"/>
              <a:sym typeface="Inter"/>
            </a:endParaRPr>
          </a:p>
        </p:txBody>
      </p:sp>
      <p:sp>
        <p:nvSpPr>
          <p:cNvPr id="388" name="Google Shape;388;p60"/>
          <p:cNvSpPr txBox="1"/>
          <p:nvPr/>
        </p:nvSpPr>
        <p:spPr>
          <a:xfrm>
            <a:off x="5159675" y="1041125"/>
            <a:ext cx="35697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Insert photo of our game here</a:t>
            </a:r>
            <a:endParaRPr sz="1800">
              <a:solidFill>
                <a:schemeClr val="dk1"/>
              </a:solidFill>
              <a:latin typeface="Inter"/>
              <a:ea typeface="Inter"/>
              <a:cs typeface="Inter"/>
              <a:sym typeface="Inter"/>
            </a:endParaRPr>
          </a:p>
        </p:txBody>
      </p:sp>
      <p:pic>
        <p:nvPicPr>
          <p:cNvPr id="389" name="Google Shape;389;p60" title="IMG_2994.HEIC"/>
          <p:cNvPicPr preferRelativeResize="0"/>
          <p:nvPr/>
        </p:nvPicPr>
        <p:blipFill>
          <a:blip r:embed="rId3">
            <a:alphaModFix/>
          </a:blip>
          <a:stretch>
            <a:fillRect/>
          </a:stretch>
        </p:blipFill>
        <p:spPr>
          <a:xfrm>
            <a:off x="5238322" y="982652"/>
            <a:ext cx="3728026" cy="279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nvSpPr>
        <p:spPr>
          <a:xfrm>
            <a:off x="0" y="0"/>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Failures</a:t>
            </a:r>
            <a:endParaRPr b="1" sz="1800">
              <a:solidFill>
                <a:schemeClr val="dk1"/>
              </a:solidFill>
              <a:latin typeface="Inter"/>
              <a:ea typeface="Inter"/>
              <a:cs typeface="Inter"/>
              <a:sym typeface="Inter"/>
            </a:endParaRPr>
          </a:p>
        </p:txBody>
      </p:sp>
      <p:sp>
        <p:nvSpPr>
          <p:cNvPr id="395" name="Google Shape;395;p61"/>
          <p:cNvSpPr txBox="1"/>
          <p:nvPr/>
        </p:nvSpPr>
        <p:spPr>
          <a:xfrm>
            <a:off x="75775" y="504825"/>
            <a:ext cx="5561100" cy="463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One direction so far…</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Won’t be possible to play the game to its full extent</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Only able to test snake growth with apple positioned directly in front of snake</a:t>
            </a:r>
            <a:endParaRPr sz="1800">
              <a:solidFill>
                <a:schemeClr val="dk1"/>
              </a:solidFill>
              <a:latin typeface="Inter"/>
              <a:ea typeface="Inter"/>
              <a:cs typeface="Inter"/>
              <a:sym typeface="Inter"/>
            </a:endParaRPr>
          </a:p>
          <a:p>
            <a:pPr indent="0" lvl="0" marL="914400" rtl="0" algn="l">
              <a:spcBef>
                <a:spcPts val="0"/>
              </a:spcBef>
              <a:spcAft>
                <a:spcPts val="0"/>
              </a:spcAft>
              <a:buNone/>
            </a:pPr>
            <a:r>
              <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Small screen offset</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Snake can technically move outside the screen</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Confusion and inability to properly view the entire playing surface</a:t>
            </a:r>
            <a:endParaRPr sz="1800">
              <a:solidFill>
                <a:schemeClr val="dk1"/>
              </a:solidFill>
              <a:latin typeface="Inter"/>
              <a:ea typeface="Inter"/>
              <a:cs typeface="Inter"/>
              <a:sym typeface="Inter"/>
            </a:endParaRPr>
          </a:p>
          <a:p>
            <a:pPr indent="-342900" lvl="1" marL="9144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Apples might not be visible</a:t>
            </a:r>
            <a:endParaRPr sz="1800">
              <a:solidFill>
                <a:schemeClr val="dk1"/>
              </a:solidFill>
              <a:latin typeface="Inter"/>
              <a:ea typeface="Inter"/>
              <a:cs typeface="Inter"/>
              <a:sym typeface="Inter"/>
            </a:endParaRPr>
          </a:p>
          <a:p>
            <a:pPr indent="0" lvl="0" marL="0" rtl="0" algn="l">
              <a:spcBef>
                <a:spcPts val="0"/>
              </a:spcBef>
              <a:spcAft>
                <a:spcPts val="0"/>
              </a:spcAft>
              <a:buNone/>
            </a:pPr>
            <a:r>
              <a:rPr b="1" lang="en" sz="1800">
                <a:solidFill>
                  <a:schemeClr val="dk1"/>
                </a:solidFill>
                <a:latin typeface="Inter"/>
                <a:ea typeface="Inter"/>
                <a:cs typeface="Inter"/>
                <a:sym typeface="Inter"/>
              </a:rPr>
              <a:t>Next Steps:</a:t>
            </a:r>
            <a:endParaRPr b="1"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Understand what exactly went wrong!</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Adjust code’s parameters and variables</a:t>
            </a:r>
            <a:endParaRPr sz="1800">
              <a:solidFill>
                <a:schemeClr val="dk1"/>
              </a:solidFill>
              <a:latin typeface="Inter"/>
              <a:ea typeface="Inter"/>
              <a:cs typeface="Inter"/>
              <a:sym typeface="Inter"/>
            </a:endParaRPr>
          </a:p>
          <a:p>
            <a:pPr indent="-342900" lvl="0" marL="457200" rtl="0" algn="l">
              <a:spcBef>
                <a:spcPts val="0"/>
              </a:spcBef>
              <a:spcAft>
                <a:spcPts val="0"/>
              </a:spcAft>
              <a:buClr>
                <a:schemeClr val="dk1"/>
              </a:buClr>
              <a:buSzPts val="1800"/>
              <a:buFont typeface="Inter"/>
              <a:buChar char="●"/>
            </a:pPr>
            <a:r>
              <a:rPr lang="en" sz="1800">
                <a:solidFill>
                  <a:schemeClr val="dk1"/>
                </a:solidFill>
                <a:latin typeface="Inter"/>
                <a:ea typeface="Inter"/>
                <a:cs typeface="Inter"/>
                <a:sym typeface="Inter"/>
              </a:rPr>
              <a:t>Check directional conditions</a:t>
            </a:r>
            <a:endParaRPr sz="18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p:txBody>
      </p:sp>
      <p:sp>
        <p:nvSpPr>
          <p:cNvPr id="396" name="Google Shape;396;p61"/>
          <p:cNvSpPr txBox="1"/>
          <p:nvPr/>
        </p:nvSpPr>
        <p:spPr>
          <a:xfrm>
            <a:off x="6033775" y="8349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Insert photo of our game here</a:t>
            </a:r>
            <a:endParaRPr sz="1800">
              <a:solidFill>
                <a:schemeClr val="dk1"/>
              </a:solidFill>
              <a:latin typeface="Inter"/>
              <a:ea typeface="Inter"/>
              <a:cs typeface="Inter"/>
              <a:sym typeface="Inter"/>
            </a:endParaRPr>
          </a:p>
        </p:txBody>
      </p:sp>
      <p:pic>
        <p:nvPicPr>
          <p:cNvPr id="397" name="Google Shape;397;p61" title="IMG_2996.mov">
            <a:hlinkClick r:id="rId3"/>
          </p:cNvPr>
          <p:cNvPicPr preferRelativeResize="0"/>
          <p:nvPr/>
        </p:nvPicPr>
        <p:blipFill>
          <a:blip r:embed="rId4">
            <a:alphaModFix/>
          </a:blip>
          <a:stretch>
            <a:fillRect/>
          </a:stretch>
        </p:blipFill>
        <p:spPr>
          <a:xfrm>
            <a:off x="5636825" y="834923"/>
            <a:ext cx="3507173" cy="263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nvSpPr>
        <p:spPr>
          <a:xfrm>
            <a:off x="3751900" y="23101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Inter"/>
                <a:ea typeface="Inter"/>
                <a:cs typeface="Inter"/>
                <a:sym typeface="Inter"/>
              </a:rPr>
              <a:t>Thank you!</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